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1053" r:id="rId2"/>
    <p:sldId id="1971" r:id="rId3"/>
    <p:sldId id="449" r:id="rId4"/>
    <p:sldId id="450" r:id="rId5"/>
    <p:sldId id="1674" r:id="rId6"/>
    <p:sldId id="1676" r:id="rId7"/>
    <p:sldId id="1037" r:id="rId8"/>
    <p:sldId id="1675" r:id="rId9"/>
    <p:sldId id="513" r:id="rId10"/>
    <p:sldId id="1023" r:id="rId11"/>
    <p:sldId id="1035" r:id="rId12"/>
    <p:sldId id="1034" r:id="rId13"/>
    <p:sldId id="1041" r:id="rId14"/>
    <p:sldId id="1973" r:id="rId15"/>
    <p:sldId id="1974" r:id="rId16"/>
    <p:sldId id="1305" r:id="rId17"/>
    <p:sldId id="1975" r:id="rId18"/>
    <p:sldId id="1976" r:id="rId19"/>
    <p:sldId id="1977" r:id="rId20"/>
    <p:sldId id="1978" r:id="rId21"/>
    <p:sldId id="1979" r:id="rId22"/>
    <p:sldId id="1982" r:id="rId23"/>
    <p:sldId id="1984" r:id="rId24"/>
    <p:sldId id="1970" r:id="rId25"/>
    <p:sldId id="1981" r:id="rId26"/>
    <p:sldId id="1980" r:id="rId27"/>
    <p:sldId id="1673" r:id="rId28"/>
    <p:sldId id="274" r:id="rId29"/>
    <p:sldId id="1985" r:id="rId30"/>
    <p:sldId id="1986" r:id="rId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7E"/>
    <a:srgbClr val="FF3228"/>
    <a:srgbClr val="4A4A46"/>
    <a:srgbClr val="E8E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62" autoAdjust="0"/>
    <p:restoredTop sz="85442" autoAdjust="0"/>
  </p:normalViewPr>
  <p:slideViewPr>
    <p:cSldViewPr snapToGrid="0">
      <p:cViewPr varScale="1">
        <p:scale>
          <a:sx n="86" d="100"/>
          <a:sy n="86" d="100"/>
        </p:scale>
        <p:origin x="51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29623-8761-4905-9CF0-4CE4EC0AB273}" type="datetimeFigureOut">
              <a:rPr lang="es-ES" smtClean="0"/>
              <a:t>02/11/2021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AE902-1640-4D30-8089-712F641005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5695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3A000-5F9E-4300-8C4C-8A0C9C444A7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658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3A000-5F9E-4300-8C4C-8A0C9C444A7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3945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31838" y="604838"/>
            <a:ext cx="5394325" cy="30353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/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6F1396-485D-4BC5-855A-AF90D5C27729}" type="slidenum">
              <a:rPr lang="en-GB" altLang="es-ES" smtClean="0"/>
              <a:pPr>
                <a:defRPr/>
              </a:pPr>
              <a:t>6</a:t>
            </a:fld>
            <a:endParaRPr lang="en-GB" altLang="es-ES"/>
          </a:p>
        </p:txBody>
      </p:sp>
    </p:spTree>
    <p:extLst>
      <p:ext uri="{BB962C8B-B14F-4D97-AF65-F5344CB8AC3E}">
        <p14:creationId xmlns:p14="http://schemas.microsoft.com/office/powerpoint/2010/main" val="1420128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31838" y="604838"/>
            <a:ext cx="5394325" cy="30353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/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6F1396-485D-4BC5-855A-AF90D5C27729}" type="slidenum">
              <a:rPr lang="en-GB" altLang="es-ES" smtClean="0"/>
              <a:pPr>
                <a:defRPr/>
              </a:pPr>
              <a:t>9</a:t>
            </a:fld>
            <a:endParaRPr lang="en-GB" altLang="es-ES"/>
          </a:p>
        </p:txBody>
      </p:sp>
    </p:spTree>
    <p:extLst>
      <p:ext uri="{BB962C8B-B14F-4D97-AF65-F5344CB8AC3E}">
        <p14:creationId xmlns:p14="http://schemas.microsoft.com/office/powerpoint/2010/main" val="314113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solución planteada emula un sistema GMAO, software especializado para la gestión de los servicios de limpieza (GNAO) completando con subsistemas </a:t>
            </a:r>
            <a:r>
              <a:rPr lang="es-ES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es-ES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permitan extender la monitorización y auditoría de los servicios (incorporando controles automáticos de realización de los servicios, calidad de aire o sistemas de desinfección automatizados). Permitirá de forma no exhaustiva: Gestión de activos de limpieza, stock y compras. Planificación, programación y auditoría de los servicios de limpieza de mantenimiento o excepcionales, incluyendo solicitudes y órdenes de trabajo. Gestión de recursos humanos internos, subcontratas, costes de los servicios y del cumplimiento normativo en seguridad.</a:t>
            </a:r>
            <a:endParaRPr lang="es-E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AE902-1640-4D30-8089-712F641005CF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555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3A000-5F9E-4300-8C4C-8A0C9C444A70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0551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_Sin logo cl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751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26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/>
          <p:cNvCxnSpPr>
            <a:cxnSpLocks/>
          </p:cNvCxnSpPr>
          <p:nvPr userDrawn="1"/>
        </p:nvCxnSpPr>
        <p:spPr>
          <a:xfrm>
            <a:off x="-59267" y="6309320"/>
            <a:ext cx="12251267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43059D8-4ED2-BA48-9CC9-75FF1504EE6A}"/>
              </a:ext>
            </a:extLst>
          </p:cNvPr>
          <p:cNvCxnSpPr>
            <a:cxnSpLocks/>
          </p:cNvCxnSpPr>
          <p:nvPr userDrawn="1"/>
        </p:nvCxnSpPr>
        <p:spPr>
          <a:xfrm>
            <a:off x="4608397" y="827340"/>
            <a:ext cx="2920621" cy="0"/>
          </a:xfrm>
          <a:prstGeom prst="line">
            <a:avLst/>
          </a:prstGeom>
          <a:ln w="9525"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B89C1A32-7239-4D4E-A89B-DFF07309D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574" y="365126"/>
            <a:ext cx="6718852" cy="46221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4A4A46"/>
                </a:solidFill>
                <a:latin typeface="GeoSlab703 Lt BT Light" panose="02060403020205020403" pitchFamily="18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A240B2-6FA6-694F-B360-60078FEE2D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14232E-FD0F-4E3B-ACC5-C2073D7F68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22" y="6375667"/>
            <a:ext cx="1619256" cy="35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29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D9A52-DE95-49AD-B899-F2743F82BC41}" type="datetimeFigureOut">
              <a:rPr lang="es-ES" smtClean="0"/>
              <a:t>02/11/2021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864D-504D-47D0-86AB-03ECA5F32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507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FBA92-5784-4FBA-9D06-2CF10E739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4BF175-4392-46AD-BA79-E8B18D94D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FBD708-146A-476E-8330-4D4C759B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1B6D-50E8-4489-BF09-AC2752AA21B1}" type="datetimeFigureOut">
              <a:rPr lang="es-ES" smtClean="0"/>
              <a:t>02/11/2021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9D2154-2068-4522-A24F-B3AD201EE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D9B724-314A-423C-898D-F3564822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15746-4E43-4441-B9E1-F34B229BBE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87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AD952-22B6-4A21-A164-DA450979C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47" y="188913"/>
            <a:ext cx="105156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es-ES" sz="28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defRPr>
            </a:lvl1pPr>
          </a:lstStyle>
          <a:p>
            <a:pPr marL="0" lvl="0"/>
            <a:r>
              <a:rPr lang="es-ES"/>
              <a:t>Haga clic para modificar el estilo de título del patrón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68566C-0E74-4860-BC72-C4E16F2B34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47" y="6348546"/>
            <a:ext cx="1258995" cy="509454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5BFD40C-3829-4F84-B5F6-95481457B2D9}"/>
              </a:ext>
            </a:extLst>
          </p:cNvPr>
          <p:cNvCxnSpPr/>
          <p:nvPr userDrawn="1"/>
        </p:nvCxnSpPr>
        <p:spPr>
          <a:xfrm flipH="1">
            <a:off x="251604" y="6365303"/>
            <a:ext cx="11688792" cy="0"/>
          </a:xfrm>
          <a:prstGeom prst="line">
            <a:avLst/>
          </a:prstGeom>
          <a:ln>
            <a:solidFill>
              <a:srgbClr val="E2007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3E6FA38-6F89-44B0-8EF9-A78E6F862EEE}"/>
              </a:ext>
            </a:extLst>
          </p:cNvPr>
          <p:cNvCxnSpPr/>
          <p:nvPr userDrawn="1"/>
        </p:nvCxnSpPr>
        <p:spPr>
          <a:xfrm>
            <a:off x="10722634" y="6461235"/>
            <a:ext cx="0" cy="275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A975E490-B7B8-48B9-A55E-8D12E5D95F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71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_Logo cliente rectan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9054779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  <p:sp>
        <p:nvSpPr>
          <p:cNvPr id="11" name="Rectángulo 10"/>
          <p:cNvSpPr/>
          <p:nvPr userDrawn="1"/>
        </p:nvSpPr>
        <p:spPr>
          <a:xfrm>
            <a:off x="10140576" y="476672"/>
            <a:ext cx="1551891" cy="72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rectangular</a:t>
            </a:r>
          </a:p>
        </p:txBody>
      </p:sp>
    </p:spTree>
    <p:extLst>
      <p:ext uri="{BB962C8B-B14F-4D97-AF65-F5344CB8AC3E}">
        <p14:creationId xmlns:p14="http://schemas.microsoft.com/office/powerpoint/2010/main" val="147548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_Logo cliente cuad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9410379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  <p:sp>
        <p:nvSpPr>
          <p:cNvPr id="11" name="Rectángulo 10"/>
          <p:cNvSpPr/>
          <p:nvPr userDrawn="1"/>
        </p:nvSpPr>
        <p:spPr>
          <a:xfrm>
            <a:off x="10614710" y="291652"/>
            <a:ext cx="1080000" cy="108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cuadrado</a:t>
            </a:r>
          </a:p>
        </p:txBody>
      </p:sp>
    </p:spTree>
    <p:extLst>
      <p:ext uri="{BB962C8B-B14F-4D97-AF65-F5344CB8AC3E}">
        <p14:creationId xmlns:p14="http://schemas.microsoft.com/office/powerpoint/2010/main" val="52655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_Sin logo cl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64954" y="2486025"/>
            <a:ext cx="10515599" cy="3705225"/>
          </a:xfrm>
          <a:prstGeom prst="rect">
            <a:avLst/>
          </a:prstGeom>
          <a:noFill/>
          <a:ln w="19050">
            <a:solidFill>
              <a:srgbClr val="4A4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4" name="Conector recto 3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  <p:sp>
        <p:nvSpPr>
          <p:cNvPr id="7" name="Marcador de contenido 7"/>
          <p:cNvSpPr>
            <a:spLocks noGrp="1"/>
          </p:cNvSpPr>
          <p:nvPr>
            <p:ph sz="quarter" idx="10" hasCustomPrompt="1"/>
          </p:nvPr>
        </p:nvSpPr>
        <p:spPr>
          <a:xfrm>
            <a:off x="664955" y="1628800"/>
            <a:ext cx="2706895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800" b="1" baseline="0">
                <a:solidFill>
                  <a:srgbClr val="E6007E"/>
                </a:solidFill>
                <a:latin typeface="GeoSlab703 Lt BT Light" panose="02060403020205020403" pitchFamily="18" charset="0"/>
              </a:defRPr>
            </a:lvl1pPr>
          </a:lstStyle>
          <a:p>
            <a:pPr lvl="0"/>
            <a:r>
              <a:rPr lang="es-ES" dirty="0"/>
              <a:t>Ventana de BC/NAV</a:t>
            </a:r>
          </a:p>
        </p:txBody>
      </p:sp>
      <p:sp>
        <p:nvSpPr>
          <p:cNvPr id="8" name="Marcador de contenido 7"/>
          <p:cNvSpPr>
            <a:spLocks noGrp="1"/>
          </p:cNvSpPr>
          <p:nvPr>
            <p:ph sz="quarter" idx="11" hasCustomPrompt="1"/>
          </p:nvPr>
        </p:nvSpPr>
        <p:spPr>
          <a:xfrm>
            <a:off x="3448050" y="1628800"/>
            <a:ext cx="7732503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400" b="0" baseline="0">
                <a:solidFill>
                  <a:srgbClr val="515049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s-ES" dirty="0"/>
              <a:t>Descripción de la ventana, campos, etc.</a:t>
            </a:r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465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_Logo cliente rectan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64954" y="2486025"/>
            <a:ext cx="10515599" cy="3705225"/>
          </a:xfrm>
          <a:prstGeom prst="rect">
            <a:avLst/>
          </a:prstGeom>
          <a:noFill/>
          <a:ln w="19050">
            <a:solidFill>
              <a:srgbClr val="4A4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664955" y="476672"/>
            <a:ext cx="9054778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4" name="Conector recto 3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  <p:sp>
        <p:nvSpPr>
          <p:cNvPr id="7" name="Marcador de contenido 7"/>
          <p:cNvSpPr>
            <a:spLocks noGrp="1"/>
          </p:cNvSpPr>
          <p:nvPr>
            <p:ph sz="quarter" idx="10" hasCustomPrompt="1"/>
          </p:nvPr>
        </p:nvSpPr>
        <p:spPr>
          <a:xfrm>
            <a:off x="664955" y="1628800"/>
            <a:ext cx="2706895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800" b="1" baseline="0">
                <a:solidFill>
                  <a:srgbClr val="E6007E"/>
                </a:solidFill>
                <a:latin typeface="GeoSlab703 Lt BT Light" panose="02060403020205020403" pitchFamily="18" charset="0"/>
              </a:defRPr>
            </a:lvl1pPr>
          </a:lstStyle>
          <a:p>
            <a:pPr lvl="0"/>
            <a:r>
              <a:rPr lang="es-ES" dirty="0"/>
              <a:t>Ventana de BC/NAV</a:t>
            </a:r>
          </a:p>
        </p:txBody>
      </p:sp>
      <p:sp>
        <p:nvSpPr>
          <p:cNvPr id="8" name="Marcador de contenido 7"/>
          <p:cNvSpPr>
            <a:spLocks noGrp="1"/>
          </p:cNvSpPr>
          <p:nvPr>
            <p:ph sz="quarter" idx="11" hasCustomPrompt="1"/>
          </p:nvPr>
        </p:nvSpPr>
        <p:spPr>
          <a:xfrm>
            <a:off x="3448050" y="1628800"/>
            <a:ext cx="7732503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400" b="0" baseline="0">
                <a:solidFill>
                  <a:srgbClr val="515049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s-ES" dirty="0"/>
              <a:t>Descripción de la ventana, campos, etc.</a:t>
            </a:r>
          </a:p>
          <a:p>
            <a:pPr lvl="0"/>
            <a:endParaRPr lang="es-ES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10140576" y="476672"/>
            <a:ext cx="1551891" cy="72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rectangular</a:t>
            </a:r>
          </a:p>
        </p:txBody>
      </p:sp>
    </p:spTree>
    <p:extLst>
      <p:ext uri="{BB962C8B-B14F-4D97-AF65-F5344CB8AC3E}">
        <p14:creationId xmlns:p14="http://schemas.microsoft.com/office/powerpoint/2010/main" val="3108386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_Logo cliente cuad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64954" y="2486025"/>
            <a:ext cx="10515599" cy="3705225"/>
          </a:xfrm>
          <a:prstGeom prst="rect">
            <a:avLst/>
          </a:prstGeom>
          <a:noFill/>
          <a:ln w="19050">
            <a:solidFill>
              <a:srgbClr val="4A4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9418845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4" name="Conector recto 3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  <p:sp>
        <p:nvSpPr>
          <p:cNvPr id="7" name="Marcador de contenido 7"/>
          <p:cNvSpPr>
            <a:spLocks noGrp="1"/>
          </p:cNvSpPr>
          <p:nvPr>
            <p:ph sz="quarter" idx="10" hasCustomPrompt="1"/>
          </p:nvPr>
        </p:nvSpPr>
        <p:spPr>
          <a:xfrm>
            <a:off x="664955" y="1628800"/>
            <a:ext cx="2706895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800" b="1" baseline="0">
                <a:solidFill>
                  <a:srgbClr val="E6007E"/>
                </a:solidFill>
                <a:latin typeface="GeoSlab703 Lt BT Light" panose="02060403020205020403" pitchFamily="18" charset="0"/>
              </a:defRPr>
            </a:lvl1pPr>
          </a:lstStyle>
          <a:p>
            <a:pPr lvl="0"/>
            <a:r>
              <a:rPr lang="es-ES" dirty="0"/>
              <a:t>Ventana de BC/NAV</a:t>
            </a:r>
          </a:p>
        </p:txBody>
      </p:sp>
      <p:sp>
        <p:nvSpPr>
          <p:cNvPr id="8" name="Marcador de contenido 7"/>
          <p:cNvSpPr>
            <a:spLocks noGrp="1"/>
          </p:cNvSpPr>
          <p:nvPr>
            <p:ph sz="quarter" idx="11" hasCustomPrompt="1"/>
          </p:nvPr>
        </p:nvSpPr>
        <p:spPr>
          <a:xfrm>
            <a:off x="3448050" y="1628800"/>
            <a:ext cx="7732503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400" b="0" baseline="0">
                <a:solidFill>
                  <a:srgbClr val="515049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s-ES" dirty="0"/>
              <a:t>Descripción de la ventana, campos, etc.</a:t>
            </a:r>
          </a:p>
          <a:p>
            <a:pPr lvl="0"/>
            <a:endParaRPr lang="es-ES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10614710" y="291652"/>
            <a:ext cx="1080000" cy="108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cuadrado</a:t>
            </a:r>
          </a:p>
        </p:txBody>
      </p:sp>
    </p:spTree>
    <p:extLst>
      <p:ext uri="{BB962C8B-B14F-4D97-AF65-F5344CB8AC3E}">
        <p14:creationId xmlns:p14="http://schemas.microsoft.com/office/powerpoint/2010/main" val="2949540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_Sin logo cl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ángulo rectángulo 1"/>
          <p:cNvSpPr/>
          <p:nvPr userDrawn="1"/>
        </p:nvSpPr>
        <p:spPr>
          <a:xfrm flipH="1">
            <a:off x="1262741" y="5741894"/>
            <a:ext cx="10929258" cy="1116106"/>
          </a:xfrm>
          <a:prstGeom prst="rtTriangle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77" y="5944049"/>
            <a:ext cx="2264522" cy="91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3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_Logo cliente rectan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ángulo rectángulo 1"/>
          <p:cNvSpPr/>
          <p:nvPr userDrawn="1"/>
        </p:nvSpPr>
        <p:spPr>
          <a:xfrm flipH="1">
            <a:off x="1262741" y="5741894"/>
            <a:ext cx="10929258" cy="1116106"/>
          </a:xfrm>
          <a:prstGeom prst="rtTriangle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77" y="5944049"/>
            <a:ext cx="2264522" cy="913951"/>
          </a:xfrm>
          <a:prstGeom prst="rect">
            <a:avLst/>
          </a:prstGeom>
        </p:spPr>
      </p:pic>
      <p:sp>
        <p:nvSpPr>
          <p:cNvPr id="7" name="Rectángulo 6"/>
          <p:cNvSpPr/>
          <p:nvPr userDrawn="1"/>
        </p:nvSpPr>
        <p:spPr>
          <a:xfrm>
            <a:off x="10140576" y="476672"/>
            <a:ext cx="1551891" cy="72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rectangular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64955" y="476672"/>
            <a:ext cx="9054778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</p:spTree>
    <p:extLst>
      <p:ext uri="{BB962C8B-B14F-4D97-AF65-F5344CB8AC3E}">
        <p14:creationId xmlns:p14="http://schemas.microsoft.com/office/powerpoint/2010/main" val="2247473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_Logo cliente cuad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ángulo rectángulo 1"/>
          <p:cNvSpPr/>
          <p:nvPr userDrawn="1"/>
        </p:nvSpPr>
        <p:spPr>
          <a:xfrm flipH="1">
            <a:off x="1262741" y="5741894"/>
            <a:ext cx="10929258" cy="1116106"/>
          </a:xfrm>
          <a:prstGeom prst="rtTriangle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77" y="5944049"/>
            <a:ext cx="2264522" cy="913951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9418845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sp>
        <p:nvSpPr>
          <p:cNvPr id="5" name="Rectángulo 4"/>
          <p:cNvSpPr/>
          <p:nvPr userDrawn="1"/>
        </p:nvSpPr>
        <p:spPr>
          <a:xfrm>
            <a:off x="10614710" y="291652"/>
            <a:ext cx="1080000" cy="108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cuadrado</a:t>
            </a:r>
          </a:p>
        </p:txBody>
      </p:sp>
    </p:spTree>
    <p:extLst>
      <p:ext uri="{BB962C8B-B14F-4D97-AF65-F5344CB8AC3E}">
        <p14:creationId xmlns:p14="http://schemas.microsoft.com/office/powerpoint/2010/main" val="3496854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81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8" r:id="rId3"/>
    <p:sldLayoutId id="2147483651" r:id="rId4"/>
    <p:sldLayoutId id="2147483656" r:id="rId5"/>
    <p:sldLayoutId id="2147483659" r:id="rId6"/>
    <p:sldLayoutId id="2147483652" r:id="rId7"/>
    <p:sldLayoutId id="2147483657" r:id="rId8"/>
    <p:sldLayoutId id="2147483660" r:id="rId9"/>
    <p:sldLayoutId id="2147483650" r:id="rId10"/>
    <p:sldLayoutId id="2147483661" r:id="rId11"/>
    <p:sldLayoutId id="2147483662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2.png"/><Relationship Id="rId11" Type="http://schemas.openxmlformats.org/officeDocument/2006/relationships/image" Target="../media/image16.png"/><Relationship Id="rId5" Type="http://schemas.openxmlformats.org/officeDocument/2006/relationships/image" Target="../media/image131.png"/><Relationship Id="rId10" Type="http://schemas.openxmlformats.org/officeDocument/2006/relationships/image" Target="../media/image136.jpe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13" Type="http://schemas.openxmlformats.org/officeDocument/2006/relationships/image" Target="../media/image148.emf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3" Type="http://schemas.openxmlformats.org/officeDocument/2006/relationships/image" Target="../media/image138.jpeg"/><Relationship Id="rId21" Type="http://schemas.openxmlformats.org/officeDocument/2006/relationships/image" Target="../media/image156.png"/><Relationship Id="rId7" Type="http://schemas.openxmlformats.org/officeDocument/2006/relationships/image" Target="../media/image142.png"/><Relationship Id="rId12" Type="http://schemas.openxmlformats.org/officeDocument/2006/relationships/image" Target="../media/image147.emf"/><Relationship Id="rId17" Type="http://schemas.openxmlformats.org/officeDocument/2006/relationships/image" Target="../media/image152.svg"/><Relationship Id="rId25" Type="http://schemas.openxmlformats.org/officeDocument/2006/relationships/image" Target="../media/image160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20" Type="http://schemas.openxmlformats.org/officeDocument/2006/relationships/image" Target="../media/image155.jpeg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1.png"/><Relationship Id="rId11" Type="http://schemas.openxmlformats.org/officeDocument/2006/relationships/image" Target="../media/image146.emf"/><Relationship Id="rId24" Type="http://schemas.openxmlformats.org/officeDocument/2006/relationships/image" Target="../media/image159.png"/><Relationship Id="rId5" Type="http://schemas.openxmlformats.org/officeDocument/2006/relationships/image" Target="../media/image140.png"/><Relationship Id="rId15" Type="http://schemas.openxmlformats.org/officeDocument/2006/relationships/image" Target="../media/image150.emf"/><Relationship Id="rId23" Type="http://schemas.openxmlformats.org/officeDocument/2006/relationships/image" Target="../media/image158.png"/><Relationship Id="rId28" Type="http://schemas.openxmlformats.org/officeDocument/2006/relationships/image" Target="../media/image163.png"/><Relationship Id="rId10" Type="http://schemas.openxmlformats.org/officeDocument/2006/relationships/image" Target="../media/image145.emf"/><Relationship Id="rId19" Type="http://schemas.openxmlformats.org/officeDocument/2006/relationships/image" Target="../media/image154.jpg"/><Relationship Id="rId31" Type="http://schemas.openxmlformats.org/officeDocument/2006/relationships/image" Target="../media/image16.png"/><Relationship Id="rId4" Type="http://schemas.openxmlformats.org/officeDocument/2006/relationships/image" Target="../media/image139.png"/><Relationship Id="rId9" Type="http://schemas.openxmlformats.org/officeDocument/2006/relationships/image" Target="../media/image144.emf"/><Relationship Id="rId14" Type="http://schemas.openxmlformats.org/officeDocument/2006/relationships/image" Target="../media/image149.emf"/><Relationship Id="rId22" Type="http://schemas.openxmlformats.org/officeDocument/2006/relationships/image" Target="../media/image157.jpeg"/><Relationship Id="rId27" Type="http://schemas.openxmlformats.org/officeDocument/2006/relationships/image" Target="../media/image162.png"/><Relationship Id="rId30" Type="http://schemas.openxmlformats.org/officeDocument/2006/relationships/image" Target="../media/image16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svg"/><Relationship Id="rId13" Type="http://schemas.openxmlformats.org/officeDocument/2006/relationships/image" Target="../media/image177.emf"/><Relationship Id="rId18" Type="http://schemas.openxmlformats.org/officeDocument/2006/relationships/image" Target="../media/image182.emf"/><Relationship Id="rId26" Type="http://schemas.openxmlformats.org/officeDocument/2006/relationships/image" Target="../media/image190.png"/><Relationship Id="rId3" Type="http://schemas.openxmlformats.org/officeDocument/2006/relationships/image" Target="../media/image167.jpg"/><Relationship Id="rId21" Type="http://schemas.openxmlformats.org/officeDocument/2006/relationships/image" Target="../media/image185.emf"/><Relationship Id="rId7" Type="http://schemas.openxmlformats.org/officeDocument/2006/relationships/image" Target="../media/image171.png"/><Relationship Id="rId12" Type="http://schemas.openxmlformats.org/officeDocument/2006/relationships/image" Target="../media/image176.svg"/><Relationship Id="rId17" Type="http://schemas.openxmlformats.org/officeDocument/2006/relationships/image" Target="../media/image181.emf"/><Relationship Id="rId25" Type="http://schemas.openxmlformats.org/officeDocument/2006/relationships/image" Target="../media/image189.png"/><Relationship Id="rId2" Type="http://schemas.openxmlformats.org/officeDocument/2006/relationships/image" Target="../media/image166.png"/><Relationship Id="rId16" Type="http://schemas.openxmlformats.org/officeDocument/2006/relationships/image" Target="../media/image180.jpeg"/><Relationship Id="rId20" Type="http://schemas.openxmlformats.org/officeDocument/2006/relationships/image" Target="../media/image184.emf"/><Relationship Id="rId29" Type="http://schemas.openxmlformats.org/officeDocument/2006/relationships/image" Target="../media/image19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0.jpg"/><Relationship Id="rId11" Type="http://schemas.openxmlformats.org/officeDocument/2006/relationships/image" Target="../media/image175.png"/><Relationship Id="rId24" Type="http://schemas.openxmlformats.org/officeDocument/2006/relationships/image" Target="../media/image188.png"/><Relationship Id="rId5" Type="http://schemas.openxmlformats.org/officeDocument/2006/relationships/image" Target="../media/image169.png"/><Relationship Id="rId15" Type="http://schemas.openxmlformats.org/officeDocument/2006/relationships/image" Target="../media/image179.emf"/><Relationship Id="rId23" Type="http://schemas.openxmlformats.org/officeDocument/2006/relationships/image" Target="../media/image187.png"/><Relationship Id="rId28" Type="http://schemas.openxmlformats.org/officeDocument/2006/relationships/image" Target="../media/image192.png"/><Relationship Id="rId10" Type="http://schemas.openxmlformats.org/officeDocument/2006/relationships/image" Target="../media/image174.png"/><Relationship Id="rId19" Type="http://schemas.openxmlformats.org/officeDocument/2006/relationships/image" Target="../media/image183.jpeg"/><Relationship Id="rId4" Type="http://schemas.openxmlformats.org/officeDocument/2006/relationships/image" Target="../media/image168.emf"/><Relationship Id="rId9" Type="http://schemas.openxmlformats.org/officeDocument/2006/relationships/image" Target="../media/image173.png"/><Relationship Id="rId14" Type="http://schemas.openxmlformats.org/officeDocument/2006/relationships/image" Target="../media/image178.emf"/><Relationship Id="rId22" Type="http://schemas.openxmlformats.org/officeDocument/2006/relationships/image" Target="../media/image186.emf"/><Relationship Id="rId27" Type="http://schemas.openxmlformats.org/officeDocument/2006/relationships/image" Target="../media/image191.png"/><Relationship Id="rId30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194.png"/><Relationship Id="rId16" Type="http://schemas.openxmlformats.org/officeDocument/2006/relationships/image" Target="../media/image208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19" Type="http://schemas.openxmlformats.org/officeDocument/2006/relationships/image" Target="../media/image211.jpe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svg"/><Relationship Id="rId13" Type="http://schemas.openxmlformats.org/officeDocument/2006/relationships/image" Target="../media/image222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5.sv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0" Type="http://schemas.openxmlformats.org/officeDocument/2006/relationships/image" Target="../media/image219.svg"/><Relationship Id="rId4" Type="http://schemas.openxmlformats.org/officeDocument/2006/relationships/image" Target="../media/image213.svg"/><Relationship Id="rId9" Type="http://schemas.openxmlformats.org/officeDocument/2006/relationships/image" Target="../media/image218.png"/><Relationship Id="rId14" Type="http://schemas.openxmlformats.org/officeDocument/2006/relationships/image" Target="../media/image2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svg"/><Relationship Id="rId3" Type="http://schemas.openxmlformats.org/officeDocument/2006/relationships/image" Target="../media/image228.sv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1.svg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2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235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hyperlink" Target="https://github.com/FIWARE/tutorials.Historic-Context-Flume" TargetMode="External"/><Relationship Id="rId7" Type="http://schemas.openxmlformats.org/officeDocument/2006/relationships/image" Target="../media/image240.jpeg"/><Relationship Id="rId2" Type="http://schemas.openxmlformats.org/officeDocument/2006/relationships/hyperlink" Target="https://fiware-tutorials.readthedocs.io/en/latest/index.html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18" Type="http://schemas.openxmlformats.org/officeDocument/2006/relationships/image" Target="../media/image26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17" Type="http://schemas.openxmlformats.org/officeDocument/2006/relationships/image" Target="../media/image259.png"/><Relationship Id="rId2" Type="http://schemas.openxmlformats.org/officeDocument/2006/relationships/image" Target="../media/image244.jpeg"/><Relationship Id="rId16" Type="http://schemas.openxmlformats.org/officeDocument/2006/relationships/image" Target="../media/image2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8.png"/><Relationship Id="rId11" Type="http://schemas.openxmlformats.org/officeDocument/2006/relationships/image" Target="../media/image253.jpeg"/><Relationship Id="rId5" Type="http://schemas.openxmlformats.org/officeDocument/2006/relationships/image" Target="../media/image247.png"/><Relationship Id="rId15" Type="http://schemas.openxmlformats.org/officeDocument/2006/relationships/image" Target="../media/image257.png"/><Relationship Id="rId10" Type="http://schemas.openxmlformats.org/officeDocument/2006/relationships/image" Target="../media/image252.png"/><Relationship Id="rId19" Type="http://schemas.openxmlformats.org/officeDocument/2006/relationships/image" Target="../media/image261.jpe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25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68.svg"/><Relationship Id="rId21" Type="http://schemas.openxmlformats.org/officeDocument/2006/relationships/image" Target="../media/image50.sv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76.svg"/><Relationship Id="rId50" Type="http://schemas.openxmlformats.org/officeDocument/2006/relationships/image" Target="../media/image79.png"/><Relationship Id="rId55" Type="http://schemas.openxmlformats.org/officeDocument/2006/relationships/image" Target="../media/image84.svg"/><Relationship Id="rId63" Type="http://schemas.openxmlformats.org/officeDocument/2006/relationships/image" Target="../media/image92.svg"/><Relationship Id="rId68" Type="http://schemas.openxmlformats.org/officeDocument/2006/relationships/image" Target="../media/image97.png"/><Relationship Id="rId76" Type="http://schemas.openxmlformats.org/officeDocument/2006/relationships/image" Target="../media/image105.png"/><Relationship Id="rId7" Type="http://schemas.openxmlformats.org/officeDocument/2006/relationships/image" Target="../media/image36.svg"/><Relationship Id="rId71" Type="http://schemas.openxmlformats.org/officeDocument/2006/relationships/image" Target="../media/image100.sv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9" Type="http://schemas.openxmlformats.org/officeDocument/2006/relationships/image" Target="../media/image58.svg"/><Relationship Id="rId11" Type="http://schemas.openxmlformats.org/officeDocument/2006/relationships/image" Target="../media/image40.sv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svg"/><Relationship Id="rId40" Type="http://schemas.openxmlformats.org/officeDocument/2006/relationships/image" Target="../media/image69.png"/><Relationship Id="rId45" Type="http://schemas.openxmlformats.org/officeDocument/2006/relationships/image" Target="../media/image74.svg"/><Relationship Id="rId53" Type="http://schemas.openxmlformats.org/officeDocument/2006/relationships/image" Target="../media/image82.svg"/><Relationship Id="rId58" Type="http://schemas.openxmlformats.org/officeDocument/2006/relationships/image" Target="../media/image87.png"/><Relationship Id="rId66" Type="http://schemas.openxmlformats.org/officeDocument/2006/relationships/image" Target="../media/image95.png"/><Relationship Id="rId74" Type="http://schemas.openxmlformats.org/officeDocument/2006/relationships/image" Target="../media/image103.png"/><Relationship Id="rId79" Type="http://schemas.openxmlformats.org/officeDocument/2006/relationships/image" Target="../media/image108.svg"/><Relationship Id="rId5" Type="http://schemas.openxmlformats.org/officeDocument/2006/relationships/image" Target="../media/image34.svg"/><Relationship Id="rId61" Type="http://schemas.openxmlformats.org/officeDocument/2006/relationships/image" Target="../media/image90.svg"/><Relationship Id="rId82" Type="http://schemas.openxmlformats.org/officeDocument/2006/relationships/image" Target="../media/image16.pn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31" Type="http://schemas.openxmlformats.org/officeDocument/2006/relationships/image" Target="../media/image60.svg"/><Relationship Id="rId44" Type="http://schemas.openxmlformats.org/officeDocument/2006/relationships/image" Target="../media/image73.png"/><Relationship Id="rId52" Type="http://schemas.openxmlformats.org/officeDocument/2006/relationships/image" Target="../media/image81.png"/><Relationship Id="rId60" Type="http://schemas.openxmlformats.org/officeDocument/2006/relationships/image" Target="../media/image89.png"/><Relationship Id="rId65" Type="http://schemas.openxmlformats.org/officeDocument/2006/relationships/image" Target="../media/image94.svg"/><Relationship Id="rId73" Type="http://schemas.openxmlformats.org/officeDocument/2006/relationships/image" Target="../media/image102.svg"/><Relationship Id="rId78" Type="http://schemas.openxmlformats.org/officeDocument/2006/relationships/image" Target="../media/image107.png"/><Relationship Id="rId81" Type="http://schemas.openxmlformats.org/officeDocument/2006/relationships/image" Target="../media/image110.svg"/><Relationship Id="rId4" Type="http://schemas.openxmlformats.org/officeDocument/2006/relationships/image" Target="../media/image33.png"/><Relationship Id="rId9" Type="http://schemas.openxmlformats.org/officeDocument/2006/relationships/image" Target="../media/image38.emf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svg"/><Relationship Id="rId30" Type="http://schemas.openxmlformats.org/officeDocument/2006/relationships/image" Target="../media/image59.png"/><Relationship Id="rId35" Type="http://schemas.openxmlformats.org/officeDocument/2006/relationships/image" Target="../media/image64.svg"/><Relationship Id="rId43" Type="http://schemas.openxmlformats.org/officeDocument/2006/relationships/image" Target="../media/image72.svg"/><Relationship Id="rId48" Type="http://schemas.openxmlformats.org/officeDocument/2006/relationships/image" Target="../media/image77.png"/><Relationship Id="rId56" Type="http://schemas.openxmlformats.org/officeDocument/2006/relationships/image" Target="../media/image85.png"/><Relationship Id="rId64" Type="http://schemas.openxmlformats.org/officeDocument/2006/relationships/image" Target="../media/image93.png"/><Relationship Id="rId69" Type="http://schemas.openxmlformats.org/officeDocument/2006/relationships/image" Target="../media/image98.svg"/><Relationship Id="rId77" Type="http://schemas.openxmlformats.org/officeDocument/2006/relationships/image" Target="../media/image106.svg"/><Relationship Id="rId8" Type="http://schemas.openxmlformats.org/officeDocument/2006/relationships/image" Target="../media/image37.emf"/><Relationship Id="rId51" Type="http://schemas.openxmlformats.org/officeDocument/2006/relationships/image" Target="../media/image80.svg"/><Relationship Id="rId72" Type="http://schemas.openxmlformats.org/officeDocument/2006/relationships/image" Target="../media/image101.png"/><Relationship Id="rId80" Type="http://schemas.openxmlformats.org/officeDocument/2006/relationships/image" Target="../media/image109.png"/><Relationship Id="rId3" Type="http://schemas.openxmlformats.org/officeDocument/2006/relationships/image" Target="../media/image32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5" Type="http://schemas.openxmlformats.org/officeDocument/2006/relationships/image" Target="../media/image54.svg"/><Relationship Id="rId33" Type="http://schemas.openxmlformats.org/officeDocument/2006/relationships/image" Target="../media/image62.svg"/><Relationship Id="rId38" Type="http://schemas.openxmlformats.org/officeDocument/2006/relationships/image" Target="../media/image67.png"/><Relationship Id="rId46" Type="http://schemas.openxmlformats.org/officeDocument/2006/relationships/image" Target="../media/image75.png"/><Relationship Id="rId59" Type="http://schemas.openxmlformats.org/officeDocument/2006/relationships/image" Target="../media/image88.svg"/><Relationship Id="rId67" Type="http://schemas.openxmlformats.org/officeDocument/2006/relationships/image" Target="../media/image96.svg"/><Relationship Id="rId20" Type="http://schemas.openxmlformats.org/officeDocument/2006/relationships/image" Target="../media/image49.png"/><Relationship Id="rId41" Type="http://schemas.openxmlformats.org/officeDocument/2006/relationships/image" Target="../media/image70.svg"/><Relationship Id="rId54" Type="http://schemas.openxmlformats.org/officeDocument/2006/relationships/image" Target="../media/image83.png"/><Relationship Id="rId62" Type="http://schemas.openxmlformats.org/officeDocument/2006/relationships/image" Target="../media/image91.png"/><Relationship Id="rId70" Type="http://schemas.openxmlformats.org/officeDocument/2006/relationships/image" Target="../media/image99.png"/><Relationship Id="rId75" Type="http://schemas.openxmlformats.org/officeDocument/2006/relationships/image" Target="../media/image104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5" Type="http://schemas.openxmlformats.org/officeDocument/2006/relationships/image" Target="../media/image44.svg"/><Relationship Id="rId23" Type="http://schemas.openxmlformats.org/officeDocument/2006/relationships/image" Target="../media/image52.sv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49" Type="http://schemas.openxmlformats.org/officeDocument/2006/relationships/image" Target="../media/image78.svg"/><Relationship Id="rId57" Type="http://schemas.openxmlformats.org/officeDocument/2006/relationships/image" Target="../media/image8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jpeg"/><Relationship Id="rId11" Type="http://schemas.openxmlformats.org/officeDocument/2006/relationships/image" Target="../media/image124.png"/><Relationship Id="rId5" Type="http://schemas.openxmlformats.org/officeDocument/2006/relationships/image" Target="../media/image118.jpeg"/><Relationship Id="rId15" Type="http://schemas.openxmlformats.org/officeDocument/2006/relationships/image" Target="../media/image115.png"/><Relationship Id="rId10" Type="http://schemas.openxmlformats.org/officeDocument/2006/relationships/image" Target="../media/image123.jpeg"/><Relationship Id="rId4" Type="http://schemas.openxmlformats.org/officeDocument/2006/relationships/image" Target="../media/image117.jpeg"/><Relationship Id="rId9" Type="http://schemas.openxmlformats.org/officeDocument/2006/relationships/image" Target="../media/image122.jpeg"/><Relationship Id="rId14" Type="http://schemas.openxmlformats.org/officeDocument/2006/relationships/image" Target="../media/image1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B450812-9EEB-4B8D-9830-B4C308ADAAEA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6007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749AAE3-E0FB-48AB-A23B-84A1A776E2E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FF07CA-479F-46F4-B2D9-97C99F5CB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338"/>
            <a:ext cx="5754913" cy="2322658"/>
          </a:xfrm>
          <a:prstGeom prst="rect">
            <a:avLst/>
          </a:prstGeom>
        </p:spPr>
      </p:pic>
      <p:sp>
        <p:nvSpPr>
          <p:cNvPr id="5" name="AutoShape 2" descr="Universidad Europea">
            <a:extLst>
              <a:ext uri="{FF2B5EF4-FFF2-40B4-BE49-F238E27FC236}">
                <a16:creationId xmlns:a16="http://schemas.microsoft.com/office/drawing/2014/main" id="{D4E41052-2042-4E31-AE5C-ACF5D03A57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926077" cy="192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422456-C572-4F91-9624-E6AD67CF9A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87" y="2768566"/>
            <a:ext cx="5413826" cy="120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06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63558AC-57DA-DF49-B4B6-0ACD47019224}"/>
              </a:ext>
            </a:extLst>
          </p:cNvPr>
          <p:cNvSpPr/>
          <p:nvPr/>
        </p:nvSpPr>
        <p:spPr>
          <a:xfrm>
            <a:off x="-27298" y="1302082"/>
            <a:ext cx="12219296" cy="830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422216B-B839-B34A-AD79-3CA5D8C58823}"/>
              </a:ext>
            </a:extLst>
          </p:cNvPr>
          <p:cNvSpPr txBox="1">
            <a:spLocks/>
          </p:cNvSpPr>
          <p:nvPr/>
        </p:nvSpPr>
        <p:spPr>
          <a:xfrm>
            <a:off x="0" y="1518078"/>
            <a:ext cx="12191998" cy="5026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1600" dirty="0">
                <a:solidFill>
                  <a:srgbClr val="4A4A46"/>
                </a:solidFill>
                <a:latin typeface="Myriad Pro" panose="020B0503030403020204" pitchFamily="34" charset="0"/>
              </a:rPr>
              <a:t>Nunsys pone siempre el foco en el cliente y para ellos hemos logrado las siguientes certificaciones que avalan la calidad de nuestros servicios.</a:t>
            </a:r>
          </a:p>
          <a:p>
            <a:pPr algn="ctr">
              <a:lnSpc>
                <a:spcPct val="150000"/>
              </a:lnSpc>
            </a:pPr>
            <a:endParaRPr lang="es-ES" sz="1600" dirty="0">
              <a:solidFill>
                <a:srgbClr val="4A4A46"/>
              </a:solidFill>
              <a:latin typeface="Myriad Pro" panose="020B0503030403020204" pitchFamily="34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FE441C3-FC36-1045-B996-D82768EC369E}"/>
              </a:ext>
            </a:extLst>
          </p:cNvPr>
          <p:cNvCxnSpPr>
            <a:cxnSpLocks/>
          </p:cNvCxnSpPr>
          <p:nvPr/>
        </p:nvCxnSpPr>
        <p:spPr>
          <a:xfrm>
            <a:off x="-27296" y="1302082"/>
            <a:ext cx="12219296" cy="0"/>
          </a:xfrm>
          <a:prstGeom prst="line">
            <a:avLst/>
          </a:prstGeom>
          <a:ln w="9525">
            <a:solidFill>
              <a:srgbClr val="4A4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o 5">
            <a:extLst>
              <a:ext uri="{FF2B5EF4-FFF2-40B4-BE49-F238E27FC236}">
                <a16:creationId xmlns:a16="http://schemas.microsoft.com/office/drawing/2014/main" id="{0AF9B114-6A54-F54A-B22C-D130D3AD024B}"/>
              </a:ext>
            </a:extLst>
          </p:cNvPr>
          <p:cNvGrpSpPr/>
          <p:nvPr/>
        </p:nvGrpSpPr>
        <p:grpSpPr>
          <a:xfrm>
            <a:off x="987669" y="2496604"/>
            <a:ext cx="10216662" cy="3517273"/>
            <a:chOff x="1060671" y="2744977"/>
            <a:chExt cx="10216662" cy="3517273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45A575BD-80D0-F74A-845C-D69A1CAD1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903" y="3495838"/>
              <a:ext cx="169880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ISO 9001:2015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Sistema de Gestión de Calidad</a:t>
              </a:r>
            </a:p>
          </p:txBody>
        </p:sp>
        <p:pic>
          <p:nvPicPr>
            <p:cNvPr id="11" name="Picture 2" descr="https://www.nunsys.com/wp-content/uploads/2019/07/iso-14001-2015-anab-accreditation-300x162.jpg">
              <a:extLst>
                <a:ext uri="{FF2B5EF4-FFF2-40B4-BE49-F238E27FC236}">
                  <a16:creationId xmlns:a16="http://schemas.microsoft.com/office/drawing/2014/main" id="{30F5E4C1-C59A-A84B-9B33-DE27A1FC3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0853" y="2744977"/>
              <a:ext cx="1250527" cy="675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2CC2642-D730-A04D-AF3D-995BB9430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406" y="4335033"/>
              <a:ext cx="608729" cy="1012928"/>
            </a:xfrm>
            <a:prstGeom prst="rect">
              <a:avLst/>
            </a:prstGeom>
          </p:spPr>
        </p:pic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65C278F8-CC4D-0A49-A01F-5F58527A6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671" y="5426423"/>
              <a:ext cx="192884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ISO/IEC 27001:2013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Procesos de formación y  consultoría tecnológica</a:t>
              </a:r>
            </a:p>
          </p:txBody>
        </p: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80B68E6A-0762-B647-9F41-551119EC9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1749" y="4335033"/>
              <a:ext cx="608729" cy="1012928"/>
            </a:xfrm>
            <a:prstGeom prst="rect">
              <a:avLst/>
            </a:prstGeom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817A702B-4F49-8D48-9E7B-793717221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140" y="5431253"/>
              <a:ext cx="211114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ISO/IEC 20000-1:2011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Sistema de Gestión del servicio de administración / soporte de sistemas</a:t>
              </a:r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240D36CD-1A14-1E40-A054-F97A949B9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4088" y="2744977"/>
              <a:ext cx="1236437" cy="675285"/>
            </a:xfrm>
            <a:prstGeom prst="rect">
              <a:avLst/>
            </a:prstGeom>
          </p:spPr>
        </p:pic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38C69664-4E7E-C045-A68A-CDBDEB879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2672" y="3498388"/>
              <a:ext cx="19068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ISO 14001:2015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Sistema de Gestión del Medio Ambiente</a:t>
              </a: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0A379C78-B555-8D45-B3F0-CB6DE85FC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6614" y="2744977"/>
              <a:ext cx="672007" cy="675285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30FB14F2-7B0A-8B48-8E90-E49AAFCBD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58" y="3495838"/>
              <a:ext cx="19068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Certificado de Conformidad con el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ENS-0028/19</a:t>
              </a: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16703406-6E37-414B-BAC4-32AF72837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71" y="3502631"/>
              <a:ext cx="19068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Certificado Inscripción Rolece 2017</a:t>
              </a: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67CFEBA9-D008-1D47-AA99-2641B0FD9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1074" y="3502631"/>
              <a:ext cx="19068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Certificado GVA Reg. Contratistas 2017</a:t>
              </a:r>
              <a:endParaRPr kumimoji="0" lang="es-ES" alt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515049"/>
                </a:solidFill>
                <a:effectLst/>
                <a:uLnTx/>
                <a:uFillTx/>
                <a:latin typeface="GeoSlab703 Lt BT Light" charset="0"/>
                <a:ea typeface="GeoSlab703 Lt BT Light" charset="0"/>
                <a:cs typeface="GeoSlab703 Lt BT Light" charset="0"/>
              </a:endParaRPr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AB0B36E4-6D47-DB4E-B00D-9D0895372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5661" y="2822022"/>
              <a:ext cx="1586920" cy="521194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DD2E0A77-8E0B-764D-AEE6-1F1859B46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86318" y="2846269"/>
              <a:ext cx="1624322" cy="472700"/>
            </a:xfrm>
            <a:prstGeom prst="rect">
              <a:avLst/>
            </a:prstGeom>
          </p:spPr>
        </p:pic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7ED4C11B-9890-6E48-9D40-E0D95B2FB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7138" y="5800668"/>
              <a:ext cx="1928848" cy="432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SECRET</a:t>
              </a:r>
              <a:endParaRPr kumimoji="0" lang="es-ES" alt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515049"/>
                </a:solidFill>
                <a:effectLst/>
                <a:uLnTx/>
                <a:uFillTx/>
                <a:latin typeface="GeoSlab703 Lt BT Light" charset="0"/>
                <a:ea typeface="GeoSlab703 Lt BT Light" charset="0"/>
                <a:cs typeface="GeoSlab703 Lt BT Light" charset="0"/>
              </a:endParaRPr>
            </a:p>
          </p:txBody>
        </p:sp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A2B691F0-0B13-3F46-82A2-67F989D51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2615" y="4450975"/>
              <a:ext cx="1268552" cy="777211"/>
            </a:xfrm>
            <a:prstGeom prst="rect">
              <a:avLst/>
            </a:prstGeom>
          </p:spPr>
        </p:pic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2C088612-C172-E947-985D-DD560DCAD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210" y="5426422"/>
              <a:ext cx="19288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Centro de Gestión de Incidentes Informáticos</a:t>
              </a: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DB22C544-4CE0-8F47-AAFF-5F6896E96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68728" y="4445204"/>
              <a:ext cx="1241751" cy="759344"/>
            </a:xfrm>
            <a:prstGeom prst="rect">
              <a:avLst/>
            </a:prstGeom>
          </p:spPr>
        </p:pic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A6F61A71-2C50-E740-B258-5F3EA9444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0445" y="5426422"/>
              <a:ext cx="19068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Política de Calidad y Medioambiente</a:t>
              </a:r>
            </a:p>
          </p:txBody>
        </p:sp>
        <p:pic>
          <p:nvPicPr>
            <p:cNvPr id="29" name="Picture 4" descr="Resultado de imagen de nato secret logo">
              <a:extLst>
                <a:ext uri="{FF2B5EF4-FFF2-40B4-BE49-F238E27FC236}">
                  <a16:creationId xmlns:a16="http://schemas.microsoft.com/office/drawing/2014/main" id="{54D3F7D1-68D1-9A4B-870D-58F6417C8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238" y="4413494"/>
              <a:ext cx="962083" cy="1436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902078A-45B1-4317-9C75-0C8A94841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951" y="281925"/>
            <a:ext cx="36918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Certificaciones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A43C08F-B52A-4111-988A-D1BA3EA2DB74}"/>
              </a:ext>
            </a:extLst>
          </p:cNvPr>
          <p:cNvSpPr/>
          <p:nvPr/>
        </p:nvSpPr>
        <p:spPr>
          <a:xfrm>
            <a:off x="4912995" y="609600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1C70688A-790E-4F7D-B0AB-FE73C660192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4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o 64">
            <a:extLst>
              <a:ext uri="{FF2B5EF4-FFF2-40B4-BE49-F238E27FC236}">
                <a16:creationId xmlns:a16="http://schemas.microsoft.com/office/drawing/2014/main" id="{E103A9B1-8664-3C40-91BE-7E057454575D}"/>
              </a:ext>
            </a:extLst>
          </p:cNvPr>
          <p:cNvGrpSpPr/>
          <p:nvPr/>
        </p:nvGrpSpPr>
        <p:grpSpPr>
          <a:xfrm>
            <a:off x="151458" y="8401203"/>
            <a:ext cx="11600530" cy="1279471"/>
            <a:chOff x="-1438378" y="1341783"/>
            <a:chExt cx="13517216" cy="1490869"/>
          </a:xfrm>
        </p:grpSpPr>
        <p:sp>
          <p:nvSpPr>
            <p:cNvPr id="74" name="Rectángulo 73">
              <a:extLst>
                <a:ext uri="{FF2B5EF4-FFF2-40B4-BE49-F238E27FC236}">
                  <a16:creationId xmlns:a16="http://schemas.microsoft.com/office/drawing/2014/main" id="{4F51F1BB-6F9E-EF4B-8953-13EC5E08D9AA}"/>
                </a:ext>
              </a:extLst>
            </p:cNvPr>
            <p:cNvSpPr/>
            <p:nvPr/>
          </p:nvSpPr>
          <p:spPr>
            <a:xfrm>
              <a:off x="5249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86D8C512-543F-4B4A-9B9C-13143E627D9E}"/>
                </a:ext>
              </a:extLst>
            </p:cNvPr>
            <p:cNvSpPr/>
            <p:nvPr/>
          </p:nvSpPr>
          <p:spPr>
            <a:xfrm>
              <a:off x="155755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6" name="Rectángulo 75">
              <a:extLst>
                <a:ext uri="{FF2B5EF4-FFF2-40B4-BE49-F238E27FC236}">
                  <a16:creationId xmlns:a16="http://schemas.microsoft.com/office/drawing/2014/main" id="{6BF860D4-7A12-D543-8AAB-D1511456AB38}"/>
                </a:ext>
              </a:extLst>
            </p:cNvPr>
            <p:cNvSpPr/>
            <p:nvPr/>
          </p:nvSpPr>
          <p:spPr>
            <a:xfrm>
              <a:off x="3062627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7" name="Rectángulo 76">
              <a:extLst>
                <a:ext uri="{FF2B5EF4-FFF2-40B4-BE49-F238E27FC236}">
                  <a16:creationId xmlns:a16="http://schemas.microsoft.com/office/drawing/2014/main" id="{877E50DD-C899-6E4C-A32F-E1132C7919DC}"/>
                </a:ext>
              </a:extLst>
            </p:cNvPr>
            <p:cNvSpPr/>
            <p:nvPr/>
          </p:nvSpPr>
          <p:spPr>
            <a:xfrm>
              <a:off x="4567695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8" name="Rectángulo 77">
              <a:extLst>
                <a:ext uri="{FF2B5EF4-FFF2-40B4-BE49-F238E27FC236}">
                  <a16:creationId xmlns:a16="http://schemas.microsoft.com/office/drawing/2014/main" id="{DF96CD33-556E-A941-AE9B-13C3692B1748}"/>
                </a:ext>
              </a:extLst>
            </p:cNvPr>
            <p:cNvSpPr/>
            <p:nvPr/>
          </p:nvSpPr>
          <p:spPr>
            <a:xfrm>
              <a:off x="6072763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22407E58-B7E8-8E41-895F-0F2E5D894D31}"/>
                </a:ext>
              </a:extLst>
            </p:cNvPr>
            <p:cNvSpPr/>
            <p:nvPr/>
          </p:nvSpPr>
          <p:spPr>
            <a:xfrm>
              <a:off x="757783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88DD711D-5578-6B4F-98E8-4B0C35961E75}"/>
                </a:ext>
              </a:extLst>
            </p:cNvPr>
            <p:cNvSpPr/>
            <p:nvPr/>
          </p:nvSpPr>
          <p:spPr>
            <a:xfrm>
              <a:off x="908289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1" name="Rectángulo 80">
              <a:extLst>
                <a:ext uri="{FF2B5EF4-FFF2-40B4-BE49-F238E27FC236}">
                  <a16:creationId xmlns:a16="http://schemas.microsoft.com/office/drawing/2014/main" id="{5B5B282E-7E28-C34C-BFEC-E9B52B59984D}"/>
                </a:ext>
              </a:extLst>
            </p:cNvPr>
            <p:cNvSpPr/>
            <p:nvPr/>
          </p:nvSpPr>
          <p:spPr>
            <a:xfrm>
              <a:off x="1058796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E6E21B24-F955-A34E-B5E5-2975764AC533}"/>
                </a:ext>
              </a:extLst>
            </p:cNvPr>
            <p:cNvSpPr/>
            <p:nvPr/>
          </p:nvSpPr>
          <p:spPr>
            <a:xfrm>
              <a:off x="-1438378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2CBCF880-2477-0241-81A9-170E9274AC57}"/>
              </a:ext>
            </a:extLst>
          </p:cNvPr>
          <p:cNvGrpSpPr/>
          <p:nvPr/>
        </p:nvGrpSpPr>
        <p:grpSpPr>
          <a:xfrm>
            <a:off x="151458" y="9696603"/>
            <a:ext cx="11600530" cy="1279471"/>
            <a:chOff x="-1438378" y="1341783"/>
            <a:chExt cx="13517216" cy="1490869"/>
          </a:xfrm>
        </p:grpSpPr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69D88468-75F1-0D49-95C0-0F1870A99E9F}"/>
                </a:ext>
              </a:extLst>
            </p:cNvPr>
            <p:cNvSpPr/>
            <p:nvPr/>
          </p:nvSpPr>
          <p:spPr>
            <a:xfrm>
              <a:off x="5249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86731B0C-DD1A-1E46-9AB1-A871CC9925AF}"/>
                </a:ext>
              </a:extLst>
            </p:cNvPr>
            <p:cNvSpPr/>
            <p:nvPr/>
          </p:nvSpPr>
          <p:spPr>
            <a:xfrm>
              <a:off x="155755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8E2510FE-62D8-9A40-94A2-BFEF659F4478}"/>
                </a:ext>
              </a:extLst>
            </p:cNvPr>
            <p:cNvSpPr/>
            <p:nvPr/>
          </p:nvSpPr>
          <p:spPr>
            <a:xfrm>
              <a:off x="3062627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EE8AE908-946C-6946-ABF5-B24F7A37B85E}"/>
                </a:ext>
              </a:extLst>
            </p:cNvPr>
            <p:cNvSpPr/>
            <p:nvPr/>
          </p:nvSpPr>
          <p:spPr>
            <a:xfrm>
              <a:off x="4567695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216D3403-7990-594C-BCFF-60F8FA9F2E9C}"/>
                </a:ext>
              </a:extLst>
            </p:cNvPr>
            <p:cNvSpPr/>
            <p:nvPr/>
          </p:nvSpPr>
          <p:spPr>
            <a:xfrm>
              <a:off x="6072763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EEF11D23-4D07-C544-8E07-3B47FDDFFC0B}"/>
                </a:ext>
              </a:extLst>
            </p:cNvPr>
            <p:cNvSpPr/>
            <p:nvPr/>
          </p:nvSpPr>
          <p:spPr>
            <a:xfrm>
              <a:off x="757783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566D49DD-5545-7C44-B143-B630DB07661D}"/>
                </a:ext>
              </a:extLst>
            </p:cNvPr>
            <p:cNvSpPr/>
            <p:nvPr/>
          </p:nvSpPr>
          <p:spPr>
            <a:xfrm>
              <a:off x="908289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CD1ACB81-6F55-5044-A4E6-C2E738AA5223}"/>
                </a:ext>
              </a:extLst>
            </p:cNvPr>
            <p:cNvSpPr/>
            <p:nvPr/>
          </p:nvSpPr>
          <p:spPr>
            <a:xfrm>
              <a:off x="1058796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0AC70D60-047A-BE41-B4B4-300F8F8635D1}"/>
                </a:ext>
              </a:extLst>
            </p:cNvPr>
            <p:cNvSpPr/>
            <p:nvPr/>
          </p:nvSpPr>
          <p:spPr>
            <a:xfrm>
              <a:off x="-1438378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09" name="Picture 44" descr="Resultado de imagen de paco martinez">
            <a:extLst>
              <a:ext uri="{FF2B5EF4-FFF2-40B4-BE49-F238E27FC236}">
                <a16:creationId xmlns:a16="http://schemas.microsoft.com/office/drawing/2014/main" id="{C8EAC9D7-B901-BB4C-BB29-CDBD96605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62" y="7151463"/>
            <a:ext cx="1303521" cy="43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Imagen 9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906A049B-BFD2-054C-BE17-1C09F805F6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44" y="5142988"/>
            <a:ext cx="1073573" cy="1073573"/>
          </a:xfrm>
          <a:prstGeom prst="rect">
            <a:avLst/>
          </a:prstGeom>
        </p:spPr>
      </p:pic>
      <p:pic>
        <p:nvPicPr>
          <p:cNvPr id="92" name="Imagen 9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E1D24C5-A930-664D-8F64-05979EA26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142" y="2661814"/>
            <a:ext cx="747713" cy="1033489"/>
          </a:xfrm>
          <a:prstGeom prst="rect">
            <a:avLst/>
          </a:prstGeom>
        </p:spPr>
      </p:pic>
      <p:pic>
        <p:nvPicPr>
          <p:cNvPr id="93" name="Imagen 9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9311BF2-10E1-5342-9F00-3ADC152C3A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525" y="2593840"/>
            <a:ext cx="2008528" cy="1129797"/>
          </a:xfrm>
          <a:prstGeom prst="rect">
            <a:avLst/>
          </a:prstGeom>
        </p:spPr>
      </p:pic>
      <p:pic>
        <p:nvPicPr>
          <p:cNvPr id="123" name="Imagen 122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AA73826E-50A9-0B4B-B863-2261753041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13" y="1900152"/>
            <a:ext cx="1127364" cy="473845"/>
          </a:xfrm>
          <a:prstGeom prst="rect">
            <a:avLst/>
          </a:prstGeom>
        </p:spPr>
      </p:pic>
      <p:pic>
        <p:nvPicPr>
          <p:cNvPr id="124" name="Imagen 123" descr="Logotipo&#10;&#10;Descripción generada automáticamente">
            <a:extLst>
              <a:ext uri="{FF2B5EF4-FFF2-40B4-BE49-F238E27FC236}">
                <a16:creationId xmlns:a16="http://schemas.microsoft.com/office/drawing/2014/main" id="{F418E7A5-3CA6-0146-A9B6-86AC395B41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10" y="1911783"/>
            <a:ext cx="1306035" cy="462214"/>
          </a:xfrm>
          <a:prstGeom prst="rect">
            <a:avLst/>
          </a:prstGeom>
        </p:spPr>
      </p:pic>
      <p:pic>
        <p:nvPicPr>
          <p:cNvPr id="131" name="Imagen 130">
            <a:extLst>
              <a:ext uri="{FF2B5EF4-FFF2-40B4-BE49-F238E27FC236}">
                <a16:creationId xmlns:a16="http://schemas.microsoft.com/office/drawing/2014/main" id="{F6B22988-EAA7-6540-B13B-BF6263E2DA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79" y="2593840"/>
            <a:ext cx="708194" cy="1050081"/>
          </a:xfrm>
          <a:prstGeom prst="rect">
            <a:avLst/>
          </a:prstGeom>
        </p:spPr>
      </p:pic>
      <p:pic>
        <p:nvPicPr>
          <p:cNvPr id="132" name="Imagen 131">
            <a:extLst>
              <a:ext uri="{FF2B5EF4-FFF2-40B4-BE49-F238E27FC236}">
                <a16:creationId xmlns:a16="http://schemas.microsoft.com/office/drawing/2014/main" id="{C4F2CA45-1C1B-DC4A-A275-DA3C8F49A2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15" y="2775479"/>
            <a:ext cx="1217050" cy="781092"/>
          </a:xfrm>
          <a:prstGeom prst="rect">
            <a:avLst/>
          </a:prstGeom>
        </p:spPr>
      </p:pic>
      <p:pic>
        <p:nvPicPr>
          <p:cNvPr id="134" name="Imagen 133">
            <a:extLst>
              <a:ext uri="{FF2B5EF4-FFF2-40B4-BE49-F238E27FC236}">
                <a16:creationId xmlns:a16="http://schemas.microsoft.com/office/drawing/2014/main" id="{72CF883F-2C1F-3547-AE0E-5E876D2E3B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569" y="2766114"/>
            <a:ext cx="877807" cy="877807"/>
          </a:xfrm>
          <a:prstGeom prst="rect">
            <a:avLst/>
          </a:prstGeom>
        </p:spPr>
      </p:pic>
      <p:pic>
        <p:nvPicPr>
          <p:cNvPr id="135" name="Imagen 134">
            <a:extLst>
              <a:ext uri="{FF2B5EF4-FFF2-40B4-BE49-F238E27FC236}">
                <a16:creationId xmlns:a16="http://schemas.microsoft.com/office/drawing/2014/main" id="{C688EAC0-FB87-4E44-8ABA-0F9E59D776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44" y="4250453"/>
            <a:ext cx="1092200" cy="393700"/>
          </a:xfrm>
          <a:prstGeom prst="rect">
            <a:avLst/>
          </a:prstGeom>
        </p:spPr>
      </p:pic>
      <p:pic>
        <p:nvPicPr>
          <p:cNvPr id="136" name="Imagen 135">
            <a:extLst>
              <a:ext uri="{FF2B5EF4-FFF2-40B4-BE49-F238E27FC236}">
                <a16:creationId xmlns:a16="http://schemas.microsoft.com/office/drawing/2014/main" id="{FB2A5A76-238A-2443-94F3-6DFEAE77EC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088" y="3880624"/>
            <a:ext cx="671728" cy="953420"/>
          </a:xfrm>
          <a:prstGeom prst="rect">
            <a:avLst/>
          </a:prstGeom>
        </p:spPr>
      </p:pic>
      <p:pic>
        <p:nvPicPr>
          <p:cNvPr id="137" name="Imagen 136">
            <a:extLst>
              <a:ext uri="{FF2B5EF4-FFF2-40B4-BE49-F238E27FC236}">
                <a16:creationId xmlns:a16="http://schemas.microsoft.com/office/drawing/2014/main" id="{84A9B07D-38C5-A349-A751-88DCC08975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38" y="3962996"/>
            <a:ext cx="1459657" cy="794497"/>
          </a:xfrm>
          <a:prstGeom prst="rect">
            <a:avLst/>
          </a:prstGeom>
        </p:spPr>
      </p:pic>
      <p:pic>
        <p:nvPicPr>
          <p:cNvPr id="138" name="Imagen 137">
            <a:extLst>
              <a:ext uri="{FF2B5EF4-FFF2-40B4-BE49-F238E27FC236}">
                <a16:creationId xmlns:a16="http://schemas.microsoft.com/office/drawing/2014/main" id="{3CC586FB-338C-BC48-8D7E-CCD78BD46C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78" y="3931427"/>
            <a:ext cx="945640" cy="991769"/>
          </a:xfrm>
          <a:prstGeom prst="rect">
            <a:avLst/>
          </a:prstGeom>
        </p:spPr>
      </p:pic>
      <p:pic>
        <p:nvPicPr>
          <p:cNvPr id="139" name="Imagen 138">
            <a:extLst>
              <a:ext uri="{FF2B5EF4-FFF2-40B4-BE49-F238E27FC236}">
                <a16:creationId xmlns:a16="http://schemas.microsoft.com/office/drawing/2014/main" id="{76830281-3370-9A4D-BD81-E8CC5A6248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840" y="4251292"/>
            <a:ext cx="1092200" cy="304800"/>
          </a:xfrm>
          <a:prstGeom prst="rect">
            <a:avLst/>
          </a:prstGeom>
        </p:spPr>
      </p:pic>
      <p:pic>
        <p:nvPicPr>
          <p:cNvPr id="140" name="Gráfico 139">
            <a:extLst>
              <a:ext uri="{FF2B5EF4-FFF2-40B4-BE49-F238E27FC236}">
                <a16:creationId xmlns:a16="http://schemas.microsoft.com/office/drawing/2014/main" id="{212B05EF-2D44-834A-9CA5-31C9B426726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19890" y="4263158"/>
            <a:ext cx="2085934" cy="262052"/>
          </a:xfrm>
          <a:prstGeom prst="rect">
            <a:avLst/>
          </a:prstGeom>
        </p:spPr>
      </p:pic>
      <p:pic>
        <p:nvPicPr>
          <p:cNvPr id="141" name="Imagen 140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ADFB2D57-8CDE-604B-A0F7-D74E491641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5" y="5258707"/>
            <a:ext cx="2294697" cy="762943"/>
          </a:xfrm>
          <a:prstGeom prst="rect">
            <a:avLst/>
          </a:prstGeom>
        </p:spPr>
      </p:pic>
      <p:pic>
        <p:nvPicPr>
          <p:cNvPr id="142" name="Imagen 141" descr="Imagen que contiene Texto&#10;&#10;Descripción generada automáticamente">
            <a:extLst>
              <a:ext uri="{FF2B5EF4-FFF2-40B4-BE49-F238E27FC236}">
                <a16:creationId xmlns:a16="http://schemas.microsoft.com/office/drawing/2014/main" id="{5674D78F-B55E-EE43-B3B1-E2FB5C1BC5E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209" y="5414666"/>
            <a:ext cx="2043575" cy="451023"/>
          </a:xfrm>
          <a:prstGeom prst="rect">
            <a:avLst/>
          </a:prstGeom>
        </p:spPr>
      </p:pic>
      <p:pic>
        <p:nvPicPr>
          <p:cNvPr id="143" name="Imagen 14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0C3A35-A2D8-E042-B616-253A4FFAC79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901" y="5144360"/>
            <a:ext cx="1217050" cy="834440"/>
          </a:xfrm>
          <a:prstGeom prst="rect">
            <a:avLst/>
          </a:prstGeom>
        </p:spPr>
      </p:pic>
      <p:pic>
        <p:nvPicPr>
          <p:cNvPr id="144" name="Imagen 143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4EEABE39-1938-494E-938D-6438C694B0D9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69" y="5217678"/>
            <a:ext cx="782196" cy="744003"/>
          </a:xfrm>
          <a:prstGeom prst="rect">
            <a:avLst/>
          </a:prstGeom>
        </p:spPr>
      </p:pic>
      <p:pic>
        <p:nvPicPr>
          <p:cNvPr id="2050" name="Picture 2" descr="Analista 55 – Tribunal de Cuentas: Informe de fiscalización de la  financiación de los PEA´s | Antigua Empresa Nacional Santa Bárbara">
            <a:extLst>
              <a:ext uri="{FF2B5EF4-FFF2-40B4-BE49-F238E27FC236}">
                <a16:creationId xmlns:a16="http://schemas.microsoft.com/office/drawing/2014/main" id="{1ADC38A3-0D6F-47DD-B41E-57F0E861E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246" y="1684720"/>
            <a:ext cx="1305504" cy="67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C3973F2-CB9B-4B94-B815-FAA700F1106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17039" y="1882329"/>
            <a:ext cx="1459657" cy="473913"/>
          </a:xfrm>
          <a:prstGeom prst="rect">
            <a:avLst/>
          </a:prstGeom>
        </p:spPr>
      </p:pic>
      <p:pic>
        <p:nvPicPr>
          <p:cNvPr id="2054" name="Picture 6" descr="Senado IX Legislatura: 01/04/2008 al 27/09/2011 - El blog del Observatorio">
            <a:extLst>
              <a:ext uri="{FF2B5EF4-FFF2-40B4-BE49-F238E27FC236}">
                <a16:creationId xmlns:a16="http://schemas.microsoft.com/office/drawing/2014/main" id="{BDDEBD40-2D4A-4B7B-9E27-52B4A75E2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784" y="1430586"/>
            <a:ext cx="1634471" cy="11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ueva estructura del Ministerio del Interior - Academia de Oposiciones">
            <a:extLst>
              <a:ext uri="{FF2B5EF4-FFF2-40B4-BE49-F238E27FC236}">
                <a16:creationId xmlns:a16="http://schemas.microsoft.com/office/drawing/2014/main" id="{A1D6E90D-AA74-4E5D-BE9E-C50AE2C7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955" y="1373706"/>
            <a:ext cx="1193424" cy="119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inisterio Trabajo y Economía Social - YouTube">
            <a:extLst>
              <a:ext uri="{FF2B5EF4-FFF2-40B4-BE49-F238E27FC236}">
                <a16:creationId xmlns:a16="http://schemas.microsoft.com/office/drawing/2014/main" id="{74390757-8E31-4867-B550-EF11BAB8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357" y="1389088"/>
            <a:ext cx="1171520" cy="117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inDefensa - YouTube">
            <a:extLst>
              <a:ext uri="{FF2B5EF4-FFF2-40B4-BE49-F238E27FC236}">
                <a16:creationId xmlns:a16="http://schemas.microsoft.com/office/drawing/2014/main" id="{9F55A644-3C6E-43A3-881E-D65B2EA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93" y="2607547"/>
            <a:ext cx="1243470" cy="124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nformación turística - Collado Mediano Turismo">
            <a:extLst>
              <a:ext uri="{FF2B5EF4-FFF2-40B4-BE49-F238E27FC236}">
                <a16:creationId xmlns:a16="http://schemas.microsoft.com/office/drawing/2014/main" id="{04586B96-9917-4E2F-8162-9C88CABCB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941" y="3024615"/>
            <a:ext cx="1876884" cy="56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Identidad corporativa-Conselleria de Salud y Consumo">
            <a:extLst>
              <a:ext uri="{FF2B5EF4-FFF2-40B4-BE49-F238E27FC236}">
                <a16:creationId xmlns:a16="http://schemas.microsoft.com/office/drawing/2014/main" id="{D9707A7F-80A1-4A82-870F-7DAD7D2C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569" y="3839300"/>
            <a:ext cx="1380546" cy="11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7ADB63AA-33E4-4E7B-9C77-361D6D4F9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177" y="5277462"/>
            <a:ext cx="2081685" cy="6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93041CC0-803F-4088-B190-0545B7DFD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3697" y="191401"/>
            <a:ext cx="36918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Referencias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1B444EDC-8E52-4B8A-9167-4FD91C28A5F9}"/>
              </a:ext>
            </a:extLst>
          </p:cNvPr>
          <p:cNvSpPr/>
          <p:nvPr/>
        </p:nvSpPr>
        <p:spPr>
          <a:xfrm>
            <a:off x="4912995" y="609600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8BCDEFCE-2D04-4930-880A-E821D28265BB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98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o 64">
            <a:extLst>
              <a:ext uri="{FF2B5EF4-FFF2-40B4-BE49-F238E27FC236}">
                <a16:creationId xmlns:a16="http://schemas.microsoft.com/office/drawing/2014/main" id="{E103A9B1-8664-3C40-91BE-7E057454575D}"/>
              </a:ext>
            </a:extLst>
          </p:cNvPr>
          <p:cNvGrpSpPr/>
          <p:nvPr/>
        </p:nvGrpSpPr>
        <p:grpSpPr>
          <a:xfrm>
            <a:off x="151458" y="8401203"/>
            <a:ext cx="11600530" cy="1279471"/>
            <a:chOff x="-1438378" y="1341783"/>
            <a:chExt cx="13517216" cy="1490869"/>
          </a:xfrm>
        </p:grpSpPr>
        <p:sp>
          <p:nvSpPr>
            <p:cNvPr id="74" name="Rectángulo 73">
              <a:extLst>
                <a:ext uri="{FF2B5EF4-FFF2-40B4-BE49-F238E27FC236}">
                  <a16:creationId xmlns:a16="http://schemas.microsoft.com/office/drawing/2014/main" id="{4F51F1BB-6F9E-EF4B-8953-13EC5E08D9AA}"/>
                </a:ext>
              </a:extLst>
            </p:cNvPr>
            <p:cNvSpPr/>
            <p:nvPr/>
          </p:nvSpPr>
          <p:spPr>
            <a:xfrm>
              <a:off x="5249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86D8C512-543F-4B4A-9B9C-13143E627D9E}"/>
                </a:ext>
              </a:extLst>
            </p:cNvPr>
            <p:cNvSpPr/>
            <p:nvPr/>
          </p:nvSpPr>
          <p:spPr>
            <a:xfrm>
              <a:off x="155755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6" name="Rectángulo 75">
              <a:extLst>
                <a:ext uri="{FF2B5EF4-FFF2-40B4-BE49-F238E27FC236}">
                  <a16:creationId xmlns:a16="http://schemas.microsoft.com/office/drawing/2014/main" id="{6BF860D4-7A12-D543-8AAB-D1511456AB38}"/>
                </a:ext>
              </a:extLst>
            </p:cNvPr>
            <p:cNvSpPr/>
            <p:nvPr/>
          </p:nvSpPr>
          <p:spPr>
            <a:xfrm>
              <a:off x="3062627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7" name="Rectángulo 76">
              <a:extLst>
                <a:ext uri="{FF2B5EF4-FFF2-40B4-BE49-F238E27FC236}">
                  <a16:creationId xmlns:a16="http://schemas.microsoft.com/office/drawing/2014/main" id="{877E50DD-C899-6E4C-A32F-E1132C7919DC}"/>
                </a:ext>
              </a:extLst>
            </p:cNvPr>
            <p:cNvSpPr/>
            <p:nvPr/>
          </p:nvSpPr>
          <p:spPr>
            <a:xfrm>
              <a:off x="4567695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8" name="Rectángulo 77">
              <a:extLst>
                <a:ext uri="{FF2B5EF4-FFF2-40B4-BE49-F238E27FC236}">
                  <a16:creationId xmlns:a16="http://schemas.microsoft.com/office/drawing/2014/main" id="{DF96CD33-556E-A941-AE9B-13C3692B1748}"/>
                </a:ext>
              </a:extLst>
            </p:cNvPr>
            <p:cNvSpPr/>
            <p:nvPr/>
          </p:nvSpPr>
          <p:spPr>
            <a:xfrm>
              <a:off x="6072763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22407E58-B7E8-8E41-895F-0F2E5D894D31}"/>
                </a:ext>
              </a:extLst>
            </p:cNvPr>
            <p:cNvSpPr/>
            <p:nvPr/>
          </p:nvSpPr>
          <p:spPr>
            <a:xfrm>
              <a:off x="757783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88DD711D-5578-6B4F-98E8-4B0C35961E75}"/>
                </a:ext>
              </a:extLst>
            </p:cNvPr>
            <p:cNvSpPr/>
            <p:nvPr/>
          </p:nvSpPr>
          <p:spPr>
            <a:xfrm>
              <a:off x="908289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1" name="Rectángulo 80">
              <a:extLst>
                <a:ext uri="{FF2B5EF4-FFF2-40B4-BE49-F238E27FC236}">
                  <a16:creationId xmlns:a16="http://schemas.microsoft.com/office/drawing/2014/main" id="{5B5B282E-7E28-C34C-BFEC-E9B52B59984D}"/>
                </a:ext>
              </a:extLst>
            </p:cNvPr>
            <p:cNvSpPr/>
            <p:nvPr/>
          </p:nvSpPr>
          <p:spPr>
            <a:xfrm>
              <a:off x="1058796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E6E21B24-F955-A34E-B5E5-2975764AC533}"/>
                </a:ext>
              </a:extLst>
            </p:cNvPr>
            <p:cNvSpPr/>
            <p:nvPr/>
          </p:nvSpPr>
          <p:spPr>
            <a:xfrm>
              <a:off x="-1438378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2CBCF880-2477-0241-81A9-170E9274AC57}"/>
              </a:ext>
            </a:extLst>
          </p:cNvPr>
          <p:cNvGrpSpPr/>
          <p:nvPr/>
        </p:nvGrpSpPr>
        <p:grpSpPr>
          <a:xfrm>
            <a:off x="151458" y="9696603"/>
            <a:ext cx="11600530" cy="1279471"/>
            <a:chOff x="-1438378" y="1341783"/>
            <a:chExt cx="13517216" cy="1490869"/>
          </a:xfrm>
        </p:grpSpPr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69D88468-75F1-0D49-95C0-0F1870A99E9F}"/>
                </a:ext>
              </a:extLst>
            </p:cNvPr>
            <p:cNvSpPr/>
            <p:nvPr/>
          </p:nvSpPr>
          <p:spPr>
            <a:xfrm>
              <a:off x="5249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86731B0C-DD1A-1E46-9AB1-A871CC9925AF}"/>
                </a:ext>
              </a:extLst>
            </p:cNvPr>
            <p:cNvSpPr/>
            <p:nvPr/>
          </p:nvSpPr>
          <p:spPr>
            <a:xfrm>
              <a:off x="155755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8E2510FE-62D8-9A40-94A2-BFEF659F4478}"/>
                </a:ext>
              </a:extLst>
            </p:cNvPr>
            <p:cNvSpPr/>
            <p:nvPr/>
          </p:nvSpPr>
          <p:spPr>
            <a:xfrm>
              <a:off x="3062627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EE8AE908-946C-6946-ABF5-B24F7A37B85E}"/>
                </a:ext>
              </a:extLst>
            </p:cNvPr>
            <p:cNvSpPr/>
            <p:nvPr/>
          </p:nvSpPr>
          <p:spPr>
            <a:xfrm>
              <a:off x="4567695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216D3403-7990-594C-BCFF-60F8FA9F2E9C}"/>
                </a:ext>
              </a:extLst>
            </p:cNvPr>
            <p:cNvSpPr/>
            <p:nvPr/>
          </p:nvSpPr>
          <p:spPr>
            <a:xfrm>
              <a:off x="6072763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EEF11D23-4D07-C544-8E07-3B47FDDFFC0B}"/>
                </a:ext>
              </a:extLst>
            </p:cNvPr>
            <p:cNvSpPr/>
            <p:nvPr/>
          </p:nvSpPr>
          <p:spPr>
            <a:xfrm>
              <a:off x="757783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566D49DD-5545-7C44-B143-B630DB07661D}"/>
                </a:ext>
              </a:extLst>
            </p:cNvPr>
            <p:cNvSpPr/>
            <p:nvPr/>
          </p:nvSpPr>
          <p:spPr>
            <a:xfrm>
              <a:off x="908289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CD1ACB81-6F55-5044-A4E6-C2E738AA5223}"/>
                </a:ext>
              </a:extLst>
            </p:cNvPr>
            <p:cNvSpPr/>
            <p:nvPr/>
          </p:nvSpPr>
          <p:spPr>
            <a:xfrm>
              <a:off x="1058796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0AC70D60-047A-BE41-B4B4-300F8F8635D1}"/>
                </a:ext>
              </a:extLst>
            </p:cNvPr>
            <p:cNvSpPr/>
            <p:nvPr/>
          </p:nvSpPr>
          <p:spPr>
            <a:xfrm>
              <a:off x="-1438378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4" name="Imagen 2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2B49113-0EA8-C745-B873-CBE47ECCD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27" y="2658952"/>
            <a:ext cx="1256131" cy="1004905"/>
          </a:xfrm>
          <a:prstGeom prst="rect">
            <a:avLst/>
          </a:prstGeom>
        </p:spPr>
      </p:pic>
      <p:pic>
        <p:nvPicPr>
          <p:cNvPr id="25" name="Imagen 2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0554E1D-7BA4-9342-8F7A-E9CB70AD4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683" y="1502331"/>
            <a:ext cx="1718682" cy="867298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509AF2E7-9094-204D-957D-5182EAD8F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683" y="1701717"/>
            <a:ext cx="1079500" cy="546100"/>
          </a:xfrm>
          <a:prstGeom prst="rect">
            <a:avLst/>
          </a:prstGeom>
        </p:spPr>
      </p:pic>
      <p:pic>
        <p:nvPicPr>
          <p:cNvPr id="62" name="Imagen 6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90B223-0932-5841-AC28-46851A1B54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069" y="1603898"/>
            <a:ext cx="1702237" cy="721457"/>
          </a:xfrm>
          <a:prstGeom prst="rect">
            <a:avLst/>
          </a:prstGeom>
        </p:spPr>
      </p:pic>
      <p:pic>
        <p:nvPicPr>
          <p:cNvPr id="64" name="Imagen 63" descr="Imagen que contiene Texto&#10;&#10;Descripción generada automáticamente">
            <a:extLst>
              <a:ext uri="{FF2B5EF4-FFF2-40B4-BE49-F238E27FC236}">
                <a16:creationId xmlns:a16="http://schemas.microsoft.com/office/drawing/2014/main" id="{49419156-9C4D-E24D-8612-43B296726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69" y="2758085"/>
            <a:ext cx="1673938" cy="881607"/>
          </a:xfrm>
          <a:prstGeom prst="rect">
            <a:avLst/>
          </a:prstGeom>
        </p:spPr>
      </p:pic>
      <p:pic>
        <p:nvPicPr>
          <p:cNvPr id="66" name="Gráfico 65">
            <a:extLst>
              <a:ext uri="{FF2B5EF4-FFF2-40B4-BE49-F238E27FC236}">
                <a16:creationId xmlns:a16="http://schemas.microsoft.com/office/drawing/2014/main" id="{E2E12FBD-8F27-FA4A-983A-140C6E1434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8209" y="2617351"/>
            <a:ext cx="679450" cy="1136650"/>
          </a:xfrm>
          <a:prstGeom prst="rect">
            <a:avLst/>
          </a:prstGeom>
        </p:spPr>
      </p:pic>
      <p:pic>
        <p:nvPicPr>
          <p:cNvPr id="67" name="Imagen 66" descr="Icono&#10;&#10;Descripción generada automáticamente con confianza media">
            <a:extLst>
              <a:ext uri="{FF2B5EF4-FFF2-40B4-BE49-F238E27FC236}">
                <a16:creationId xmlns:a16="http://schemas.microsoft.com/office/drawing/2014/main" id="{4B61922B-1195-8D47-912F-676B18C1A4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36" y="2916358"/>
            <a:ext cx="1578553" cy="490092"/>
          </a:xfrm>
          <a:prstGeom prst="rect">
            <a:avLst/>
          </a:prstGeom>
        </p:spPr>
      </p:pic>
      <p:pic>
        <p:nvPicPr>
          <p:cNvPr id="68" name="Imagen 6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A543387-974D-254D-A0AE-78272B1F2F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65" y="2778541"/>
            <a:ext cx="1425408" cy="770048"/>
          </a:xfrm>
          <a:prstGeom prst="rect">
            <a:avLst/>
          </a:prstGeom>
        </p:spPr>
      </p:pic>
      <p:pic>
        <p:nvPicPr>
          <p:cNvPr id="69" name="Gráfico 68">
            <a:extLst>
              <a:ext uri="{FF2B5EF4-FFF2-40B4-BE49-F238E27FC236}">
                <a16:creationId xmlns:a16="http://schemas.microsoft.com/office/drawing/2014/main" id="{719740DA-1139-6C4F-A50E-F6F54D4ECD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7022" y="2850255"/>
            <a:ext cx="1308100" cy="622300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A93D8038-4613-154D-B83B-DF880E4EC7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71" y="4086096"/>
            <a:ext cx="1699114" cy="691500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11030263-1C53-2940-9656-1296F72443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17" y="4120711"/>
            <a:ext cx="977900" cy="546100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AD94D467-C0CB-BA4B-823F-9D286A57AA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214" y="3982938"/>
            <a:ext cx="795399" cy="834199"/>
          </a:xfrm>
          <a:prstGeom prst="rect">
            <a:avLst/>
          </a:prstGeom>
        </p:spPr>
      </p:pic>
      <p:pic>
        <p:nvPicPr>
          <p:cNvPr id="83" name="Imagen 8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9F8EF64-DE2B-554C-92DB-FB2B87B6E82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82" y="3840913"/>
            <a:ext cx="1075083" cy="1075083"/>
          </a:xfrm>
          <a:prstGeom prst="rect">
            <a:avLst/>
          </a:prstGeom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8220256A-316B-2945-B00F-7FAFC55FE0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759" y="3831617"/>
            <a:ext cx="740780" cy="1098398"/>
          </a:xfrm>
          <a:prstGeom prst="rect">
            <a:avLst/>
          </a:prstGeom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9E1E6053-7028-394F-862D-5CA7523672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642" y="3982938"/>
            <a:ext cx="942860" cy="862617"/>
          </a:xfrm>
          <a:prstGeom prst="rect">
            <a:avLst/>
          </a:prstGeom>
        </p:spPr>
      </p:pic>
      <p:pic>
        <p:nvPicPr>
          <p:cNvPr id="86" name="Imagen 8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BAA07EC0-84E6-2D4D-8D16-9B26A334A16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33" y="5196364"/>
            <a:ext cx="1954979" cy="834374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id="{E72A07C5-AAFD-8242-8073-1A74A494C4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75" y="5193627"/>
            <a:ext cx="860223" cy="804121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5CF34853-52CD-AA47-A77E-33B3764CA9F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34" y="5184791"/>
            <a:ext cx="1544578" cy="714160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A07F5024-D9F9-4D49-8CFA-0C76E05258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433" y="5284355"/>
            <a:ext cx="1984725" cy="576955"/>
          </a:xfrm>
          <a:prstGeom prst="rect">
            <a:avLst/>
          </a:prstGeom>
        </p:spPr>
      </p:pic>
      <p:pic>
        <p:nvPicPr>
          <p:cNvPr id="1026" name="Picture 2" descr="Ayuntamiento de Paterna - YouTube">
            <a:extLst>
              <a:ext uri="{FF2B5EF4-FFF2-40B4-BE49-F238E27FC236}">
                <a16:creationId xmlns:a16="http://schemas.microsoft.com/office/drawing/2014/main" id="{9ABFB180-1D80-4F4D-B021-5DB32505B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718" y="1543226"/>
            <a:ext cx="995102" cy="99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2D15F4D-1948-4BE1-91C0-3E20117C55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50788" y="1473705"/>
            <a:ext cx="1205438" cy="107655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E6B7B4E-A4C7-4A80-B3C7-2B2C5EAB5C3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628633" y="1423228"/>
            <a:ext cx="962396" cy="1025504"/>
          </a:xfrm>
          <a:prstGeom prst="rect">
            <a:avLst/>
          </a:prstGeom>
        </p:spPr>
      </p:pic>
      <p:pic>
        <p:nvPicPr>
          <p:cNvPr id="1032" name="Picture 8" descr="Proyecto Medes">
            <a:extLst>
              <a:ext uri="{FF2B5EF4-FFF2-40B4-BE49-F238E27FC236}">
                <a16:creationId xmlns:a16="http://schemas.microsoft.com/office/drawing/2014/main" id="{5CCAF3EE-2ACF-432A-B6FB-918E09680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56" y="2617351"/>
            <a:ext cx="1077608" cy="107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ayuntamiento valencia - World Press Photo Valencia 2020">
            <a:extLst>
              <a:ext uri="{FF2B5EF4-FFF2-40B4-BE49-F238E27FC236}">
                <a16:creationId xmlns:a16="http://schemas.microsoft.com/office/drawing/2014/main" id="{D8358A79-E82E-4987-AB28-C76E51406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40" y="1441981"/>
            <a:ext cx="1422594" cy="106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VISO: Suspendidos los eventos culturales y deportivos del municipio">
            <a:extLst>
              <a:ext uri="{FF2B5EF4-FFF2-40B4-BE49-F238E27FC236}">
                <a16:creationId xmlns:a16="http://schemas.microsoft.com/office/drawing/2014/main" id="{D2F46A5D-6363-4008-9667-C7AA7D9CE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31" y="4017018"/>
            <a:ext cx="1361052" cy="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s deudas de la comunidad autónoma Región de Murcia ponen en peligro  50.000 puestos de trabajo, según el PSOE - RRHH Press - Noticias de  Recursos Humanos y empleo">
            <a:extLst>
              <a:ext uri="{FF2B5EF4-FFF2-40B4-BE49-F238E27FC236}">
                <a16:creationId xmlns:a16="http://schemas.microsoft.com/office/drawing/2014/main" id="{0A66FD6F-6771-407D-99A2-150BB3C74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970" y="5047572"/>
            <a:ext cx="1191394" cy="119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ángulo 58">
            <a:extLst>
              <a:ext uri="{FF2B5EF4-FFF2-40B4-BE49-F238E27FC236}">
                <a16:creationId xmlns:a16="http://schemas.microsoft.com/office/drawing/2014/main" id="{13925C1E-4EDD-423F-AF41-3F74A1FB1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3697" y="191401"/>
            <a:ext cx="36918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Referencias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03900042-7F87-47A5-9A8C-AD89711A035F}"/>
              </a:ext>
            </a:extLst>
          </p:cNvPr>
          <p:cNvSpPr/>
          <p:nvPr/>
        </p:nvSpPr>
        <p:spPr>
          <a:xfrm>
            <a:off x="4912995" y="609600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00D43FA4-6615-40E5-BAAB-B99CABEC19A6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06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ángulo 193">
            <a:extLst>
              <a:ext uri="{FF2B5EF4-FFF2-40B4-BE49-F238E27FC236}">
                <a16:creationId xmlns:a16="http://schemas.microsoft.com/office/drawing/2014/main" id="{8E1106B5-FEB5-4334-AD7B-E975738BF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3697" y="191401"/>
            <a:ext cx="36918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Alianzas 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6" name="Imagen 205">
            <a:extLst>
              <a:ext uri="{FF2B5EF4-FFF2-40B4-BE49-F238E27FC236}">
                <a16:creationId xmlns:a16="http://schemas.microsoft.com/office/drawing/2014/main" id="{7F24C073-AFE6-4814-A20F-9A56740B3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68" y="1726632"/>
            <a:ext cx="1168940" cy="540000"/>
          </a:xfrm>
          <a:prstGeom prst="rect">
            <a:avLst/>
          </a:prstGeom>
        </p:spPr>
      </p:pic>
      <p:pic>
        <p:nvPicPr>
          <p:cNvPr id="208" name="Imagen 207">
            <a:extLst>
              <a:ext uri="{FF2B5EF4-FFF2-40B4-BE49-F238E27FC236}">
                <a16:creationId xmlns:a16="http://schemas.microsoft.com/office/drawing/2014/main" id="{3EEEB9E9-2ED0-4988-9B45-262B36C35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38" y="1546632"/>
            <a:ext cx="900000" cy="900000"/>
          </a:xfrm>
          <a:prstGeom prst="rect">
            <a:avLst/>
          </a:prstGeom>
        </p:spPr>
      </p:pic>
      <p:pic>
        <p:nvPicPr>
          <p:cNvPr id="210" name="Imagen 209">
            <a:extLst>
              <a:ext uri="{FF2B5EF4-FFF2-40B4-BE49-F238E27FC236}">
                <a16:creationId xmlns:a16="http://schemas.microsoft.com/office/drawing/2014/main" id="{B79CF2E9-2D6A-4AC7-8178-3820B3325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19" y="1582632"/>
            <a:ext cx="1202838" cy="828000"/>
          </a:xfrm>
          <a:prstGeom prst="rect">
            <a:avLst/>
          </a:prstGeom>
        </p:spPr>
      </p:pic>
      <p:pic>
        <p:nvPicPr>
          <p:cNvPr id="212" name="Imagen 211">
            <a:extLst>
              <a:ext uri="{FF2B5EF4-FFF2-40B4-BE49-F238E27FC236}">
                <a16:creationId xmlns:a16="http://schemas.microsoft.com/office/drawing/2014/main" id="{543C2016-8005-4307-B1A8-762F79D73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566" y="1636632"/>
            <a:ext cx="1045946" cy="720000"/>
          </a:xfrm>
          <a:prstGeom prst="rect">
            <a:avLst/>
          </a:prstGeom>
        </p:spPr>
      </p:pic>
      <p:pic>
        <p:nvPicPr>
          <p:cNvPr id="214" name="Imagen 213">
            <a:extLst>
              <a:ext uri="{FF2B5EF4-FFF2-40B4-BE49-F238E27FC236}">
                <a16:creationId xmlns:a16="http://schemas.microsoft.com/office/drawing/2014/main" id="{9EF1D189-CDB4-4058-9F13-91C9B898B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65" y="1636632"/>
            <a:ext cx="1045946" cy="720000"/>
          </a:xfrm>
          <a:prstGeom prst="rect">
            <a:avLst/>
          </a:prstGeom>
        </p:spPr>
      </p:pic>
      <p:pic>
        <p:nvPicPr>
          <p:cNvPr id="215" name="Imagen 214">
            <a:extLst>
              <a:ext uri="{FF2B5EF4-FFF2-40B4-BE49-F238E27FC236}">
                <a16:creationId xmlns:a16="http://schemas.microsoft.com/office/drawing/2014/main" id="{BA10BD2E-761A-49A2-9FB8-BDB7423387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416" y="1618632"/>
            <a:ext cx="1098243" cy="756000"/>
          </a:xfrm>
          <a:prstGeom prst="rect">
            <a:avLst/>
          </a:prstGeom>
        </p:spPr>
      </p:pic>
      <p:pic>
        <p:nvPicPr>
          <p:cNvPr id="216" name="Imagen 215">
            <a:extLst>
              <a:ext uri="{FF2B5EF4-FFF2-40B4-BE49-F238E27FC236}">
                <a16:creationId xmlns:a16="http://schemas.microsoft.com/office/drawing/2014/main" id="{C8427363-5580-4EAE-AD60-F36F1C09FE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47" y="3256632"/>
            <a:ext cx="1045946" cy="720000"/>
          </a:xfrm>
          <a:prstGeom prst="rect">
            <a:avLst/>
          </a:prstGeom>
        </p:spPr>
      </p:pic>
      <p:pic>
        <p:nvPicPr>
          <p:cNvPr id="217" name="Imagen 216">
            <a:extLst>
              <a:ext uri="{FF2B5EF4-FFF2-40B4-BE49-F238E27FC236}">
                <a16:creationId xmlns:a16="http://schemas.microsoft.com/office/drawing/2014/main" id="{AF492A20-C40E-4B6D-9648-397AC30AE5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704" y="3274632"/>
            <a:ext cx="993648" cy="684000"/>
          </a:xfrm>
          <a:prstGeom prst="rect">
            <a:avLst/>
          </a:prstGeom>
        </p:spPr>
      </p:pic>
      <p:pic>
        <p:nvPicPr>
          <p:cNvPr id="218" name="Imagen 217">
            <a:extLst>
              <a:ext uri="{FF2B5EF4-FFF2-40B4-BE49-F238E27FC236}">
                <a16:creationId xmlns:a16="http://schemas.microsoft.com/office/drawing/2014/main" id="{DD9FE345-6810-47BE-89E7-60A44BF999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19" y="3212044"/>
            <a:ext cx="1202838" cy="828000"/>
          </a:xfrm>
          <a:prstGeom prst="rect">
            <a:avLst/>
          </a:prstGeom>
        </p:spPr>
      </p:pic>
      <p:pic>
        <p:nvPicPr>
          <p:cNvPr id="219" name="Imagen 218">
            <a:extLst>
              <a:ext uri="{FF2B5EF4-FFF2-40B4-BE49-F238E27FC236}">
                <a16:creationId xmlns:a16="http://schemas.microsoft.com/office/drawing/2014/main" id="{F6781376-5C78-432C-98AF-58D14FFDD3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578" y="3126659"/>
            <a:ext cx="1423574" cy="979948"/>
          </a:xfrm>
          <a:prstGeom prst="rect">
            <a:avLst/>
          </a:prstGeom>
        </p:spPr>
      </p:pic>
      <p:pic>
        <p:nvPicPr>
          <p:cNvPr id="220" name="Imagen 219">
            <a:extLst>
              <a:ext uri="{FF2B5EF4-FFF2-40B4-BE49-F238E27FC236}">
                <a16:creationId xmlns:a16="http://schemas.microsoft.com/office/drawing/2014/main" id="{5116C6CD-819E-4520-A695-FF73348B9A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09" y="4830955"/>
            <a:ext cx="1178658" cy="811355"/>
          </a:xfrm>
          <a:prstGeom prst="rect">
            <a:avLst/>
          </a:prstGeom>
        </p:spPr>
      </p:pic>
      <p:pic>
        <p:nvPicPr>
          <p:cNvPr id="221" name="Imagen 220">
            <a:extLst>
              <a:ext uri="{FF2B5EF4-FFF2-40B4-BE49-F238E27FC236}">
                <a16:creationId xmlns:a16="http://schemas.microsoft.com/office/drawing/2014/main" id="{03FD764D-10A9-4EDA-AC94-61F01A0A23D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714" y="4894632"/>
            <a:ext cx="993648" cy="684000"/>
          </a:xfrm>
          <a:prstGeom prst="rect">
            <a:avLst/>
          </a:prstGeom>
        </p:spPr>
      </p:pic>
      <p:pic>
        <p:nvPicPr>
          <p:cNvPr id="222" name="Imagen 221">
            <a:extLst>
              <a:ext uri="{FF2B5EF4-FFF2-40B4-BE49-F238E27FC236}">
                <a16:creationId xmlns:a16="http://schemas.microsoft.com/office/drawing/2014/main" id="{880679DB-89F9-4649-AFCD-3835DC60D0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22" y="4786632"/>
            <a:ext cx="1307432" cy="900000"/>
          </a:xfrm>
          <a:prstGeom prst="rect">
            <a:avLst/>
          </a:prstGeom>
        </p:spPr>
      </p:pic>
      <p:pic>
        <p:nvPicPr>
          <p:cNvPr id="223" name="Imagen 222">
            <a:extLst>
              <a:ext uri="{FF2B5EF4-FFF2-40B4-BE49-F238E27FC236}">
                <a16:creationId xmlns:a16="http://schemas.microsoft.com/office/drawing/2014/main" id="{BA668A4C-EF63-424F-BD52-A6FCAD37DB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64" y="4838840"/>
            <a:ext cx="1155748" cy="795584"/>
          </a:xfrm>
          <a:prstGeom prst="rect">
            <a:avLst/>
          </a:prstGeom>
        </p:spPr>
      </p:pic>
      <p:pic>
        <p:nvPicPr>
          <p:cNvPr id="224" name="Imagen 223">
            <a:extLst>
              <a:ext uri="{FF2B5EF4-FFF2-40B4-BE49-F238E27FC236}">
                <a16:creationId xmlns:a16="http://schemas.microsoft.com/office/drawing/2014/main" id="{C62712D6-3251-44C5-A6AF-30BCA4A551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006" y="4764732"/>
            <a:ext cx="1371064" cy="943801"/>
          </a:xfrm>
          <a:prstGeom prst="rect">
            <a:avLst/>
          </a:prstGeom>
        </p:spPr>
      </p:pic>
      <p:pic>
        <p:nvPicPr>
          <p:cNvPr id="225" name="Imagen 224">
            <a:extLst>
              <a:ext uri="{FF2B5EF4-FFF2-40B4-BE49-F238E27FC236}">
                <a16:creationId xmlns:a16="http://schemas.microsoft.com/office/drawing/2014/main" id="{4572EDB9-EB3D-4921-907F-8A79D70470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201" y="4894632"/>
            <a:ext cx="993648" cy="684000"/>
          </a:xfrm>
          <a:prstGeom prst="rect">
            <a:avLst/>
          </a:prstGeom>
        </p:spPr>
      </p:pic>
      <p:pic>
        <p:nvPicPr>
          <p:cNvPr id="226" name="Picture 2" descr="https://partners.poly.com/images/logos/poly-logo.png">
            <a:extLst>
              <a:ext uri="{FF2B5EF4-FFF2-40B4-BE49-F238E27FC236}">
                <a16:creationId xmlns:a16="http://schemas.microsoft.com/office/drawing/2014/main" id="{93201A9F-4A58-4FB2-8F85-5724896A0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3" y="3358005"/>
            <a:ext cx="1193670" cy="51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10" descr="Resultado de imagen de aruba logo">
            <a:extLst>
              <a:ext uri="{FF2B5EF4-FFF2-40B4-BE49-F238E27FC236}">
                <a16:creationId xmlns:a16="http://schemas.microsoft.com/office/drawing/2014/main" id="{36F2563E-C3BD-4D90-A068-85313C679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732" y="3329876"/>
            <a:ext cx="1177612" cy="57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BA1D252-2403-4C66-B95C-66A5D991868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79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B450812-9EEB-4B8D-9830-B4C308ADAAEA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6007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749AAE3-E0FB-48AB-A23B-84A1A776E2E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FF07CA-479F-46F4-B2D9-97C99F5CB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338"/>
            <a:ext cx="5754913" cy="2322658"/>
          </a:xfrm>
          <a:prstGeom prst="rect">
            <a:avLst/>
          </a:prstGeom>
        </p:spPr>
      </p:pic>
      <p:sp>
        <p:nvSpPr>
          <p:cNvPr id="5" name="AutoShape 2" descr="Universidad Europea">
            <a:extLst>
              <a:ext uri="{FF2B5EF4-FFF2-40B4-BE49-F238E27FC236}">
                <a16:creationId xmlns:a16="http://schemas.microsoft.com/office/drawing/2014/main" id="{D4E41052-2042-4E31-AE5C-ACF5D03A57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926077" cy="192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422456-C572-4F91-9624-E6AD67CF9A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87" y="2768566"/>
            <a:ext cx="5413826" cy="120307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CF1351-9CA9-43C5-94BD-B51EE5C64500}"/>
              </a:ext>
            </a:extLst>
          </p:cNvPr>
          <p:cNvSpPr txBox="1"/>
          <p:nvPr/>
        </p:nvSpPr>
        <p:spPr>
          <a:xfrm>
            <a:off x="2301100" y="5202676"/>
            <a:ext cx="5568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440543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395759" y="551655"/>
            <a:ext cx="3649114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203398" y="259268"/>
            <a:ext cx="5659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A5DE839-53AC-4F57-815B-1C32955216D1}"/>
              </a:ext>
            </a:extLst>
          </p:cNvPr>
          <p:cNvSpPr/>
          <p:nvPr/>
        </p:nvSpPr>
        <p:spPr>
          <a:xfrm>
            <a:off x="877653" y="1115885"/>
            <a:ext cx="11166565" cy="4554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Realizar </a:t>
            </a: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un proyecto en equipo en el ámbito del Big Data aplicado a un caso real </a:t>
            </a: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que incluya técnicas de aprendizaje automático, y las herramientas de visualización a utilizar, teniendo en cuenta los aspectos de seguridad y legislación pertinentes.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Recopilar información relativa a la temática del proyecto y </a:t>
            </a: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realizar un análisis </a:t>
            </a: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y síntesis de la misma que le permita comprender el campo de aplicación.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Aplicar metodologías ágiles </a:t>
            </a: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para el desarrollo de proyectos, planificando las tareas a realizar, los responsables de cada una, los tiempos de entrega y los productos previstos.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Realizar reuniones de trabajo donde el estudiante reflexionará sobre su posición y la de sus compañeros aplicando razonamiento crítico, proponiendo </a:t>
            </a: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soluciones innovadoras </a:t>
            </a: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y elaborando argumentaciones de forma objetiva que permitan tomar decisiones consensuadas.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Adaptarse a situaciones nuevas replanteándose las hipótesis de partida y reformulándolas para abordar el objetivo final de la forma más adecuada.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Generar un informe bien estructurado que incluya la extracción de conclusiones incluyendo implicaciones sociales y éticas.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Realizar una </a:t>
            </a: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presentación de los resultados </a:t>
            </a: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obtenidos ante un público especializado.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106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ángulo: esquinas redondeadas 7172">
            <a:extLst>
              <a:ext uri="{FF2B5EF4-FFF2-40B4-BE49-F238E27FC236}">
                <a16:creationId xmlns:a16="http://schemas.microsoft.com/office/drawing/2014/main" id="{ADA9497B-B4F8-48F9-8B59-63F8DF776B55}"/>
              </a:ext>
            </a:extLst>
          </p:cNvPr>
          <p:cNvSpPr/>
          <p:nvPr/>
        </p:nvSpPr>
        <p:spPr>
          <a:xfrm>
            <a:off x="295848" y="971840"/>
            <a:ext cx="11572302" cy="5020398"/>
          </a:xfrm>
          <a:prstGeom prst="roundRect">
            <a:avLst>
              <a:gd name="adj" fmla="val 4001"/>
            </a:avLst>
          </a:prstGeom>
          <a:noFill/>
          <a:ln w="19050">
            <a:solidFill>
              <a:srgbClr val="FF00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032D46A-B62B-4150-ACA2-3C4740734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2306" y="3843943"/>
            <a:ext cx="15708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pt-BR" altLang="es-ES" sz="14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Visualización</a:t>
            </a:r>
            <a:endParaRPr lang="pt-BR" altLang="es-ES" sz="1400" b="1" dirty="0">
              <a:solidFill>
                <a:srgbClr val="595959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D192A27-3204-454D-A1B0-D47832F9A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184" y="3843943"/>
            <a:ext cx="17240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Almacenamiento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569E101-955A-4443-A980-CB8DB3417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3404" y="3843943"/>
            <a:ext cx="136249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Analítica</a:t>
            </a:r>
          </a:p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En tiempo real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1736D636-1A6E-4C31-9F20-E8BC17CC0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909" y="3843943"/>
            <a:ext cx="12898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Ingesta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07579830-7390-4FC0-97B9-B20B9B785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800" y="3843943"/>
            <a:ext cx="1514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Transformación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A247DFBB-DDBA-400A-81B1-F41437D4E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691" y="3843943"/>
            <a:ext cx="12898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Analítica</a:t>
            </a:r>
          </a:p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E IA</a:t>
            </a:r>
            <a:endParaRPr lang="en-US" altLang="es-ES" b="1" dirty="0">
              <a:solidFill>
                <a:srgbClr val="E6007E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2CFF0F9-0DB8-47A4-B164-3C78A40F91FD}"/>
              </a:ext>
            </a:extLst>
          </p:cNvPr>
          <p:cNvCxnSpPr>
            <a:cxnSpLocks/>
          </p:cNvCxnSpPr>
          <p:nvPr/>
        </p:nvCxnSpPr>
        <p:spPr>
          <a:xfrm>
            <a:off x="1272348" y="3103640"/>
            <a:ext cx="9227128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6299FBF-1C39-4AFC-8968-779160AA2AFB}"/>
              </a:ext>
            </a:extLst>
          </p:cNvPr>
          <p:cNvGrpSpPr/>
          <p:nvPr/>
        </p:nvGrpSpPr>
        <p:grpSpPr>
          <a:xfrm>
            <a:off x="862644" y="2639727"/>
            <a:ext cx="799850" cy="927826"/>
            <a:chOff x="1155899" y="1850978"/>
            <a:chExt cx="799850" cy="927826"/>
          </a:xfrm>
        </p:grpSpPr>
        <p:sp>
          <p:nvSpPr>
            <p:cNvPr id="90" name="Hexágono 89">
              <a:extLst>
                <a:ext uri="{FF2B5EF4-FFF2-40B4-BE49-F238E27FC236}">
                  <a16:creationId xmlns:a16="http://schemas.microsoft.com/office/drawing/2014/main" id="{228776D2-EAE0-4EB0-B459-BF720CE1FDA3}"/>
                </a:ext>
              </a:extLst>
            </p:cNvPr>
            <p:cNvSpPr/>
            <p:nvPr/>
          </p:nvSpPr>
          <p:spPr>
            <a:xfrm rot="16200000">
              <a:off x="1091911" y="1914966"/>
              <a:ext cx="927826" cy="799850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80" name="Gráfico 7179">
              <a:extLst>
                <a:ext uri="{FF2B5EF4-FFF2-40B4-BE49-F238E27FC236}">
                  <a16:creationId xmlns:a16="http://schemas.microsoft.com/office/drawing/2014/main" id="{D3DD4953-9C41-4DFF-9AB5-236DA1A6C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6823" y="2095890"/>
              <a:ext cx="438002" cy="438002"/>
            </a:xfrm>
            <a:prstGeom prst="rect">
              <a:avLst/>
            </a:prstGeom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A9B503D-27A5-49E3-843A-66113D86CFF3}"/>
              </a:ext>
            </a:extLst>
          </p:cNvPr>
          <p:cNvGrpSpPr/>
          <p:nvPr/>
        </p:nvGrpSpPr>
        <p:grpSpPr>
          <a:xfrm>
            <a:off x="2708876" y="2639727"/>
            <a:ext cx="799850" cy="927826"/>
            <a:chOff x="2694426" y="1850978"/>
            <a:chExt cx="799850" cy="927826"/>
          </a:xfrm>
        </p:grpSpPr>
        <p:sp>
          <p:nvSpPr>
            <p:cNvPr id="89" name="Hexágono 88">
              <a:extLst>
                <a:ext uri="{FF2B5EF4-FFF2-40B4-BE49-F238E27FC236}">
                  <a16:creationId xmlns:a16="http://schemas.microsoft.com/office/drawing/2014/main" id="{BABD8C9D-A017-40CE-ABE0-6AE08C7B4A4C}"/>
                </a:ext>
              </a:extLst>
            </p:cNvPr>
            <p:cNvSpPr/>
            <p:nvPr/>
          </p:nvSpPr>
          <p:spPr>
            <a:xfrm rot="16200000">
              <a:off x="2630438" y="1914966"/>
              <a:ext cx="927826" cy="799850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82" name="Gráfico 7181">
              <a:extLst>
                <a:ext uri="{FF2B5EF4-FFF2-40B4-BE49-F238E27FC236}">
                  <a16:creationId xmlns:a16="http://schemas.microsoft.com/office/drawing/2014/main" id="{1F8CF6CE-2D18-48D4-9D3B-3FEDBFCB2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63521" y="2084060"/>
              <a:ext cx="461660" cy="461660"/>
            </a:xfrm>
            <a:prstGeom prst="rect">
              <a:avLst/>
            </a:prstGeom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B9285979-C562-491B-B494-6553A8C89E04}"/>
              </a:ext>
            </a:extLst>
          </p:cNvPr>
          <p:cNvGrpSpPr/>
          <p:nvPr/>
        </p:nvGrpSpPr>
        <p:grpSpPr>
          <a:xfrm>
            <a:off x="4555108" y="2639728"/>
            <a:ext cx="799848" cy="927824"/>
            <a:chOff x="4232953" y="1850980"/>
            <a:chExt cx="799848" cy="927824"/>
          </a:xfrm>
        </p:grpSpPr>
        <p:sp>
          <p:nvSpPr>
            <p:cNvPr id="88" name="Hexágono 87">
              <a:extLst>
                <a:ext uri="{FF2B5EF4-FFF2-40B4-BE49-F238E27FC236}">
                  <a16:creationId xmlns:a16="http://schemas.microsoft.com/office/drawing/2014/main" id="{FB32CDF1-567D-4BF2-BFA7-74B82EBAF893}"/>
                </a:ext>
              </a:extLst>
            </p:cNvPr>
            <p:cNvSpPr/>
            <p:nvPr/>
          </p:nvSpPr>
          <p:spPr>
            <a:xfrm rot="16200000">
              <a:off x="4168965" y="1914968"/>
              <a:ext cx="927824" cy="799848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84" name="Gráfico 7183">
              <a:extLst>
                <a:ext uri="{FF2B5EF4-FFF2-40B4-BE49-F238E27FC236}">
                  <a16:creationId xmlns:a16="http://schemas.microsoft.com/office/drawing/2014/main" id="{080F8F8D-75A3-45CD-A76B-8BC25F7ED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85461" y="2067475"/>
              <a:ext cx="494832" cy="494832"/>
            </a:xfrm>
            <a:prstGeom prst="rect">
              <a:avLst/>
            </a:prstGeom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2257C38-D206-4E2B-866E-DA4908761B6A}"/>
              </a:ext>
            </a:extLst>
          </p:cNvPr>
          <p:cNvGrpSpPr/>
          <p:nvPr/>
        </p:nvGrpSpPr>
        <p:grpSpPr>
          <a:xfrm>
            <a:off x="6401338" y="2639727"/>
            <a:ext cx="799850" cy="927826"/>
            <a:chOff x="5771478" y="1850979"/>
            <a:chExt cx="799850" cy="927826"/>
          </a:xfrm>
        </p:grpSpPr>
        <p:sp>
          <p:nvSpPr>
            <p:cNvPr id="87" name="Hexágono 86">
              <a:extLst>
                <a:ext uri="{FF2B5EF4-FFF2-40B4-BE49-F238E27FC236}">
                  <a16:creationId xmlns:a16="http://schemas.microsoft.com/office/drawing/2014/main" id="{A19DF83E-7DE5-416B-983C-FC97462476F9}"/>
                </a:ext>
              </a:extLst>
            </p:cNvPr>
            <p:cNvSpPr/>
            <p:nvPr/>
          </p:nvSpPr>
          <p:spPr>
            <a:xfrm rot="16200000">
              <a:off x="5707490" y="1914967"/>
              <a:ext cx="927826" cy="799850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86" name="Gráfico 7185">
              <a:extLst>
                <a:ext uri="{FF2B5EF4-FFF2-40B4-BE49-F238E27FC236}">
                  <a16:creationId xmlns:a16="http://schemas.microsoft.com/office/drawing/2014/main" id="{536D6662-6A6D-4FB9-8457-4EE031C9A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26491" y="2069979"/>
              <a:ext cx="489824" cy="489824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4D94CF1C-41A9-4572-B12E-178DC7D265E5}"/>
              </a:ext>
            </a:extLst>
          </p:cNvPr>
          <p:cNvGrpSpPr/>
          <p:nvPr/>
        </p:nvGrpSpPr>
        <p:grpSpPr>
          <a:xfrm>
            <a:off x="8247570" y="2639727"/>
            <a:ext cx="799850" cy="927826"/>
            <a:chOff x="8848531" y="1850978"/>
            <a:chExt cx="799850" cy="927826"/>
          </a:xfrm>
        </p:grpSpPr>
        <p:sp>
          <p:nvSpPr>
            <p:cNvPr id="92" name="Hexágono 91">
              <a:extLst>
                <a:ext uri="{FF2B5EF4-FFF2-40B4-BE49-F238E27FC236}">
                  <a16:creationId xmlns:a16="http://schemas.microsoft.com/office/drawing/2014/main" id="{61268F56-B86D-4348-B0A8-B19E3CD12BD2}"/>
                </a:ext>
              </a:extLst>
            </p:cNvPr>
            <p:cNvSpPr/>
            <p:nvPr/>
          </p:nvSpPr>
          <p:spPr>
            <a:xfrm rot="16200000">
              <a:off x="8784543" y="1914966"/>
              <a:ext cx="927826" cy="799850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88" name="Gráfico 7187">
              <a:extLst>
                <a:ext uri="{FF2B5EF4-FFF2-40B4-BE49-F238E27FC236}">
                  <a16:creationId xmlns:a16="http://schemas.microsoft.com/office/drawing/2014/main" id="{596B9ABB-5120-4E21-A4DB-FBB43B5BD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17626" y="2084061"/>
              <a:ext cx="461660" cy="461660"/>
            </a:xfrm>
            <a:prstGeom prst="rect">
              <a:avLst/>
            </a:prstGeom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8C0952F7-27A0-4B6B-88FD-F3DA558BA6E8}"/>
              </a:ext>
            </a:extLst>
          </p:cNvPr>
          <p:cNvGrpSpPr/>
          <p:nvPr/>
        </p:nvGrpSpPr>
        <p:grpSpPr>
          <a:xfrm>
            <a:off x="10093804" y="2639727"/>
            <a:ext cx="799850" cy="927826"/>
            <a:chOff x="10387059" y="1850979"/>
            <a:chExt cx="799850" cy="927826"/>
          </a:xfrm>
        </p:grpSpPr>
        <p:sp>
          <p:nvSpPr>
            <p:cNvPr id="91" name="Hexágono 90">
              <a:extLst>
                <a:ext uri="{FF2B5EF4-FFF2-40B4-BE49-F238E27FC236}">
                  <a16:creationId xmlns:a16="http://schemas.microsoft.com/office/drawing/2014/main" id="{62FD52D2-82FA-4444-B6E9-A2EB510A7009}"/>
                </a:ext>
              </a:extLst>
            </p:cNvPr>
            <p:cNvSpPr/>
            <p:nvPr/>
          </p:nvSpPr>
          <p:spPr>
            <a:xfrm rot="16200000">
              <a:off x="10323071" y="1914967"/>
              <a:ext cx="927826" cy="799850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92" name="Gráfico 7191">
              <a:extLst>
                <a:ext uri="{FF2B5EF4-FFF2-40B4-BE49-F238E27FC236}">
                  <a16:creationId xmlns:a16="http://schemas.microsoft.com/office/drawing/2014/main" id="{4697EA94-0EB5-4F35-A0F7-F4E32B199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524227" y="2052135"/>
              <a:ext cx="525515" cy="525515"/>
            </a:xfrm>
            <a:prstGeom prst="rect">
              <a:avLst/>
            </a:prstGeom>
          </p:spPr>
        </p:pic>
      </p:grp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27DA2A2C-DB8D-44DE-A572-E88285941C42}"/>
              </a:ext>
            </a:extLst>
          </p:cNvPr>
          <p:cNvSpPr/>
          <p:nvPr/>
        </p:nvSpPr>
        <p:spPr>
          <a:xfrm>
            <a:off x="8471392" y="778228"/>
            <a:ext cx="2157823" cy="37457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2007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solidFill>
                  <a:srgbClr val="E2007A"/>
                </a:solidFill>
                <a:latin typeface="Century Gothic" panose="020B0502020202020204" pitchFamily="34" charset="0"/>
              </a:rPr>
              <a:t>Smart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4582812-4232-4619-B6EB-5BCE201E6801}"/>
              </a:ext>
            </a:extLst>
          </p:cNvPr>
          <p:cNvSpPr txBox="1"/>
          <p:nvPr/>
        </p:nvSpPr>
        <p:spPr>
          <a:xfrm>
            <a:off x="203398" y="259268"/>
            <a:ext cx="5659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533692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877653" y="312305"/>
            <a:ext cx="5568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E987262-BFA2-423D-8235-F7281BD33E1C}"/>
              </a:ext>
            </a:extLst>
          </p:cNvPr>
          <p:cNvSpPr/>
          <p:nvPr/>
        </p:nvSpPr>
        <p:spPr>
          <a:xfrm>
            <a:off x="6920561" y="1679460"/>
            <a:ext cx="3869395" cy="2962691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B20AD6A-2949-4B29-B7F0-11A78CFD9998}"/>
              </a:ext>
            </a:extLst>
          </p:cNvPr>
          <p:cNvSpPr/>
          <p:nvPr/>
        </p:nvSpPr>
        <p:spPr>
          <a:xfrm>
            <a:off x="7042210" y="1768692"/>
            <a:ext cx="3617101" cy="646624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 err="1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SmartIndustry</a:t>
            </a:r>
            <a:endParaRPr lang="es-ES" altLang="es-ES" sz="1400" b="1" dirty="0">
              <a:solidFill>
                <a:schemeClr val="bg1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52D03DB3-7938-4611-A04B-00D86054F865}"/>
              </a:ext>
            </a:extLst>
          </p:cNvPr>
          <p:cNvSpPr/>
          <p:nvPr/>
        </p:nvSpPr>
        <p:spPr>
          <a:xfrm>
            <a:off x="1022392" y="1679460"/>
            <a:ext cx="3869395" cy="2962691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1C8F102-6C9E-4359-95EF-AE356F9E7922}"/>
              </a:ext>
            </a:extLst>
          </p:cNvPr>
          <p:cNvSpPr/>
          <p:nvPr/>
        </p:nvSpPr>
        <p:spPr>
          <a:xfrm>
            <a:off x="1144041" y="1768692"/>
            <a:ext cx="3617101" cy="646624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SmartCity</a:t>
            </a:r>
          </a:p>
        </p:txBody>
      </p:sp>
      <p:pic>
        <p:nvPicPr>
          <p:cNvPr id="42" name="Picture 8" descr="Resultado de imagen de icono robot fondo transparente">
            <a:extLst>
              <a:ext uri="{FF2B5EF4-FFF2-40B4-BE49-F238E27FC236}">
                <a16:creationId xmlns:a16="http://schemas.microsoft.com/office/drawing/2014/main" id="{E2A425D2-9590-4521-9B3E-6AAB25980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911" y="3068089"/>
            <a:ext cx="1155221" cy="92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6BC870E-73A7-4F83-8D26-2927E3A02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41" y="2718599"/>
            <a:ext cx="3582297" cy="163769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DB21788-B063-485D-865F-54068178A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210" y="2718599"/>
            <a:ext cx="3617100" cy="169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6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6F3B816-CD62-4E0D-B280-83EB0C8B2E44}"/>
              </a:ext>
            </a:extLst>
          </p:cNvPr>
          <p:cNvSpPr/>
          <p:nvPr/>
        </p:nvSpPr>
        <p:spPr>
          <a:xfrm>
            <a:off x="6514161" y="980515"/>
            <a:ext cx="5166267" cy="5180141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DA5DECC-2B21-4A10-B227-BDEA08543C98}"/>
              </a:ext>
            </a:extLst>
          </p:cNvPr>
          <p:cNvSpPr/>
          <p:nvPr/>
        </p:nvSpPr>
        <p:spPr>
          <a:xfrm>
            <a:off x="615992" y="980516"/>
            <a:ext cx="5166267" cy="5180140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489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877653" y="312305"/>
            <a:ext cx="5568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522591E-C5F9-48FB-9CD4-D76DEDFA516E}"/>
              </a:ext>
            </a:extLst>
          </p:cNvPr>
          <p:cNvSpPr/>
          <p:nvPr/>
        </p:nvSpPr>
        <p:spPr>
          <a:xfrm>
            <a:off x="784418" y="1941986"/>
            <a:ext cx="10727583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4A4A46"/>
                </a:solidFill>
                <a:latin typeface="Century Gothic" panose="020B0502020202020204" pitchFamily="34" charset="0"/>
              </a:rPr>
              <a:t>Plataforma</a:t>
            </a:r>
            <a:endParaRPr lang="es-ES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AF225C5-C002-4AB3-A551-9D16CC4B3EF9}"/>
              </a:ext>
            </a:extLst>
          </p:cNvPr>
          <p:cNvSpPr/>
          <p:nvPr/>
        </p:nvSpPr>
        <p:spPr>
          <a:xfrm>
            <a:off x="851047" y="2951527"/>
            <a:ext cx="10660953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rgbClr val="4A4A46"/>
                </a:solidFill>
                <a:latin typeface="Century Gothic" panose="020B0502020202020204" pitchFamily="34" charset="0"/>
              </a:rPr>
              <a:t>Captación de datos / Integración de datos / ETL / Visualización de datos</a:t>
            </a:r>
            <a:endParaRPr lang="es-ES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44DB426-E38B-4081-928F-0D42D49A65AF}"/>
              </a:ext>
            </a:extLst>
          </p:cNvPr>
          <p:cNvSpPr/>
          <p:nvPr/>
        </p:nvSpPr>
        <p:spPr>
          <a:xfrm>
            <a:off x="6682587" y="1111597"/>
            <a:ext cx="4829414" cy="498923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 err="1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SmartIndustry</a:t>
            </a:r>
            <a:endParaRPr lang="es-ES" altLang="es-ES" sz="1400" b="1" dirty="0">
              <a:solidFill>
                <a:schemeClr val="bg1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B97EFB4-8F0F-4D1D-B372-C3BB4710868A}"/>
              </a:ext>
            </a:extLst>
          </p:cNvPr>
          <p:cNvSpPr/>
          <p:nvPr/>
        </p:nvSpPr>
        <p:spPr>
          <a:xfrm>
            <a:off x="784418" y="1095290"/>
            <a:ext cx="4829414" cy="515230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SmartCity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050776B-5B13-4C8A-AF51-112B1F8F861F}"/>
              </a:ext>
            </a:extLst>
          </p:cNvPr>
          <p:cNvSpPr/>
          <p:nvPr/>
        </p:nvSpPr>
        <p:spPr>
          <a:xfrm>
            <a:off x="851048" y="3931843"/>
            <a:ext cx="10660952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rgbClr val="4A4A46"/>
                </a:solidFill>
                <a:latin typeface="Century Gothic" panose="020B0502020202020204" pitchFamily="34" charset="0"/>
              </a:rPr>
              <a:t>Procesamiento en Tiempo Real</a:t>
            </a:r>
            <a:endParaRPr lang="es-ES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F1AEA8E-7B8A-44D1-9E98-36609D4062BC}"/>
              </a:ext>
            </a:extLst>
          </p:cNvPr>
          <p:cNvSpPr/>
          <p:nvPr/>
        </p:nvSpPr>
        <p:spPr>
          <a:xfrm>
            <a:off x="877652" y="4957815"/>
            <a:ext cx="10634347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Servicios Inteligentes IA</a:t>
            </a:r>
            <a:endParaRPr lang="es-ES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227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6F3B816-CD62-4E0D-B280-83EB0C8B2E44}"/>
              </a:ext>
            </a:extLst>
          </p:cNvPr>
          <p:cNvSpPr/>
          <p:nvPr/>
        </p:nvSpPr>
        <p:spPr>
          <a:xfrm>
            <a:off x="6514161" y="980515"/>
            <a:ext cx="5166267" cy="5180141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DA5DECC-2B21-4A10-B227-BDEA08543C98}"/>
              </a:ext>
            </a:extLst>
          </p:cNvPr>
          <p:cNvSpPr/>
          <p:nvPr/>
        </p:nvSpPr>
        <p:spPr>
          <a:xfrm>
            <a:off x="615992" y="980516"/>
            <a:ext cx="5166267" cy="5180140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489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877653" y="312305"/>
            <a:ext cx="5768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 I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AF225C5-C002-4AB3-A551-9D16CC4B3EF9}"/>
              </a:ext>
            </a:extLst>
          </p:cNvPr>
          <p:cNvSpPr/>
          <p:nvPr/>
        </p:nvSpPr>
        <p:spPr>
          <a:xfrm>
            <a:off x="817734" y="1755569"/>
            <a:ext cx="4690770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Sensores de Calidad de Aire, Parkings , Control de aforo, Residuos,…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44DB426-E38B-4081-928F-0D42D49A65AF}"/>
              </a:ext>
            </a:extLst>
          </p:cNvPr>
          <p:cNvSpPr/>
          <p:nvPr/>
        </p:nvSpPr>
        <p:spPr>
          <a:xfrm>
            <a:off x="6682587" y="1111597"/>
            <a:ext cx="4829414" cy="498923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 err="1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SmartIndustry</a:t>
            </a:r>
            <a:endParaRPr lang="es-ES" altLang="es-ES" sz="1400" b="1" dirty="0">
              <a:solidFill>
                <a:schemeClr val="bg1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B97EFB4-8F0F-4D1D-B372-C3BB4710868A}"/>
              </a:ext>
            </a:extLst>
          </p:cNvPr>
          <p:cNvSpPr/>
          <p:nvPr/>
        </p:nvSpPr>
        <p:spPr>
          <a:xfrm>
            <a:off x="784418" y="1095290"/>
            <a:ext cx="4829414" cy="515230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SmartCity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E9B6AEDB-51E4-4220-B17D-79FA5C80F409}"/>
              </a:ext>
            </a:extLst>
          </p:cNvPr>
          <p:cNvSpPr/>
          <p:nvPr/>
        </p:nvSpPr>
        <p:spPr>
          <a:xfrm>
            <a:off x="6787917" y="1755569"/>
            <a:ext cx="4690770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Sensores de motores rotativos, prensadores,….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050776B-5B13-4C8A-AF51-112B1F8F861F}"/>
              </a:ext>
            </a:extLst>
          </p:cNvPr>
          <p:cNvSpPr/>
          <p:nvPr/>
        </p:nvSpPr>
        <p:spPr>
          <a:xfrm>
            <a:off x="817734" y="2585104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pipelines EL /LT para visualizar los datos en cuadros de mando datos General SmartCity y por cada vertical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2C76E2E0-BCA4-49AA-B510-67FDA2B3CFB7}"/>
              </a:ext>
            </a:extLst>
          </p:cNvPr>
          <p:cNvSpPr/>
          <p:nvPr/>
        </p:nvSpPr>
        <p:spPr>
          <a:xfrm>
            <a:off x="6787917" y="2585104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pipelines EL /LT para visualizar los datos en cuadros de mando de las operativas por máquinas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FEC0F10B-3667-4900-8719-F4B5D81F0178}"/>
              </a:ext>
            </a:extLst>
          </p:cNvPr>
          <p:cNvSpPr/>
          <p:nvPr/>
        </p:nvSpPr>
        <p:spPr>
          <a:xfrm>
            <a:off x="817734" y="4907657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reglas complejas sobre los datos de un determinado vertical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BF0A88AF-C714-407B-9264-14C02A08F3D0}"/>
              </a:ext>
            </a:extLst>
          </p:cNvPr>
          <p:cNvSpPr/>
          <p:nvPr/>
        </p:nvSpPr>
        <p:spPr>
          <a:xfrm>
            <a:off x="817734" y="3739214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pipelines de Streaming en tiempo real con los datos de los verticales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ABCC1BE-42DC-432E-B95E-8A96134E1948}"/>
              </a:ext>
            </a:extLst>
          </p:cNvPr>
          <p:cNvSpPr/>
          <p:nvPr/>
        </p:nvSpPr>
        <p:spPr>
          <a:xfrm>
            <a:off x="6787917" y="3753546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pipelines de Streaming en tiempo real con los datos de los verticales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D0B83F06-9AC1-45C2-AE0D-4DDE465F18C3}"/>
              </a:ext>
            </a:extLst>
          </p:cNvPr>
          <p:cNvSpPr/>
          <p:nvPr/>
        </p:nvSpPr>
        <p:spPr>
          <a:xfrm>
            <a:off x="6787917" y="4891350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reglas complejas sobre los datos de una máquina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476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AEAC75D5-A157-49A6-826A-9C3F044F30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66" y="5911558"/>
            <a:ext cx="2330672" cy="94644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341C90B-00B8-4CB1-AFE6-393F51345B31}"/>
              </a:ext>
            </a:extLst>
          </p:cNvPr>
          <p:cNvSpPr txBox="1"/>
          <p:nvPr/>
        </p:nvSpPr>
        <p:spPr>
          <a:xfrm>
            <a:off x="5625543" y="3758963"/>
            <a:ext cx="3249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595959"/>
                </a:solidFill>
                <a:latin typeface="Myriad Pro" panose="020B0503030403020204" pitchFamily="34" charset="0"/>
              </a:rPr>
              <a:t>linkedin.com/in/jorge-capel/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449155-8363-42A6-AF9E-8D23FEEF4500}"/>
              </a:ext>
            </a:extLst>
          </p:cNvPr>
          <p:cNvSpPr txBox="1"/>
          <p:nvPr/>
        </p:nvSpPr>
        <p:spPr>
          <a:xfrm>
            <a:off x="5625543" y="4120370"/>
            <a:ext cx="2850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595959"/>
                </a:solidFill>
                <a:latin typeface="Myriad Pro" panose="020B0503030403020204" pitchFamily="34" charset="0"/>
              </a:rPr>
              <a:t>Jorge.capel@nunsys.com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0217A8EF-A938-47AE-95DD-E1389EF23A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9533" y="4195123"/>
            <a:ext cx="260622" cy="260622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1D9F564-589A-408B-8683-0FF816CF84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9533" y="3828707"/>
            <a:ext cx="228045" cy="26062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CB24656-2E08-4401-AC82-29DB78FE84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39533" y="3479404"/>
            <a:ext cx="170467" cy="27274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02ECC85-2EDA-47DF-B2F3-A10C990A4CDE}"/>
              </a:ext>
            </a:extLst>
          </p:cNvPr>
          <p:cNvSpPr txBox="1"/>
          <p:nvPr/>
        </p:nvSpPr>
        <p:spPr>
          <a:xfrm>
            <a:off x="5645166" y="3397556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is-I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panose="020B0503030403020204" pitchFamily="34" charset="0"/>
              </a:rPr>
              <a:t>625 34 67 70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F89B299-9D4A-4601-B45F-003DB1DCA1BF}"/>
              </a:ext>
            </a:extLst>
          </p:cNvPr>
          <p:cNvSpPr txBox="1"/>
          <p:nvPr/>
        </p:nvSpPr>
        <p:spPr>
          <a:xfrm>
            <a:off x="5139266" y="2121617"/>
            <a:ext cx="50066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CC0066"/>
                </a:solidFill>
                <a:latin typeface="Myriad Pro" panose="020B0503030403020204" pitchFamily="34" charset="0"/>
              </a:rPr>
              <a:t>Jorge Capel Planells</a:t>
            </a:r>
          </a:p>
          <a:p>
            <a:r>
              <a:rPr lang="es-E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panose="020B0503030403020204" pitchFamily="34" charset="0"/>
              </a:rPr>
              <a:t>Responsable técnico SmartCity</a:t>
            </a:r>
          </a:p>
          <a:p>
            <a:r>
              <a:rPr lang="es-E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panose="020B0503030403020204" pitchFamily="34" charset="0"/>
              </a:rPr>
              <a:t> &amp; Arquitectura de Soluciones</a:t>
            </a:r>
          </a:p>
        </p:txBody>
      </p:sp>
      <p:pic>
        <p:nvPicPr>
          <p:cNvPr id="2050" name="Picture 2" descr="image185965">
            <a:extLst>
              <a:ext uri="{FF2B5EF4-FFF2-40B4-BE49-F238E27FC236}">
                <a16:creationId xmlns:a16="http://schemas.microsoft.com/office/drawing/2014/main" id="{020E25D2-A828-403E-AEDA-00297E6E1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27" y="2240661"/>
            <a:ext cx="2215084" cy="221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57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6F3B816-CD62-4E0D-B280-83EB0C8B2E44}"/>
              </a:ext>
            </a:extLst>
          </p:cNvPr>
          <p:cNvSpPr/>
          <p:nvPr/>
        </p:nvSpPr>
        <p:spPr>
          <a:xfrm>
            <a:off x="6514161" y="980515"/>
            <a:ext cx="5166267" cy="5180141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DA5DECC-2B21-4A10-B227-BDEA08543C98}"/>
              </a:ext>
            </a:extLst>
          </p:cNvPr>
          <p:cNvSpPr/>
          <p:nvPr/>
        </p:nvSpPr>
        <p:spPr>
          <a:xfrm>
            <a:off x="615992" y="980516"/>
            <a:ext cx="5166267" cy="5180140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489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877653" y="312305"/>
            <a:ext cx="5885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 II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44DB426-E38B-4081-928F-0D42D49A65AF}"/>
              </a:ext>
            </a:extLst>
          </p:cNvPr>
          <p:cNvSpPr/>
          <p:nvPr/>
        </p:nvSpPr>
        <p:spPr>
          <a:xfrm>
            <a:off x="6682587" y="1111597"/>
            <a:ext cx="4829414" cy="498923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 err="1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SmartIndustry</a:t>
            </a:r>
            <a:endParaRPr lang="es-ES" altLang="es-ES" sz="1400" b="1" dirty="0">
              <a:solidFill>
                <a:schemeClr val="bg1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B97EFB4-8F0F-4D1D-B372-C3BB4710868A}"/>
              </a:ext>
            </a:extLst>
          </p:cNvPr>
          <p:cNvSpPr/>
          <p:nvPr/>
        </p:nvSpPr>
        <p:spPr>
          <a:xfrm>
            <a:off x="784418" y="1095290"/>
            <a:ext cx="4829414" cy="515230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SmartCity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050776B-5B13-4C8A-AF51-112B1F8F861F}"/>
              </a:ext>
            </a:extLst>
          </p:cNvPr>
          <p:cNvSpPr/>
          <p:nvPr/>
        </p:nvSpPr>
        <p:spPr>
          <a:xfrm>
            <a:off x="820613" y="1923910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 IA para detección de anomalías en ambiente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2C76E2E0-BCA4-49AA-B510-67FDA2B3CFB7}"/>
              </a:ext>
            </a:extLst>
          </p:cNvPr>
          <p:cNvSpPr/>
          <p:nvPr/>
        </p:nvSpPr>
        <p:spPr>
          <a:xfrm>
            <a:off x="6821231" y="1967277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 de IA para detección de anomalías por máquinas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FEC0F10B-3667-4900-8719-F4B5D81F0178}"/>
              </a:ext>
            </a:extLst>
          </p:cNvPr>
          <p:cNvSpPr/>
          <p:nvPr/>
        </p:nvSpPr>
        <p:spPr>
          <a:xfrm>
            <a:off x="820613" y="4584038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Optimización de las rutas de recogida de residuos en base al llenado de contenedores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BF0A88AF-C714-407B-9264-14C02A08F3D0}"/>
              </a:ext>
            </a:extLst>
          </p:cNvPr>
          <p:cNvSpPr/>
          <p:nvPr/>
        </p:nvSpPr>
        <p:spPr>
          <a:xfrm>
            <a:off x="853740" y="3187230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 IA para predecir consumos eléctricos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ABCC1BE-42DC-432E-B95E-8A96134E1948}"/>
              </a:ext>
            </a:extLst>
          </p:cNvPr>
          <p:cNvSpPr/>
          <p:nvPr/>
        </p:nvSpPr>
        <p:spPr>
          <a:xfrm>
            <a:off x="6821231" y="3187230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 de IA para predicción de averías por máquina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D0B83F06-9AC1-45C2-AE0D-4DDE465F18C3}"/>
              </a:ext>
            </a:extLst>
          </p:cNvPr>
          <p:cNvSpPr/>
          <p:nvPr/>
        </p:nvSpPr>
        <p:spPr>
          <a:xfrm>
            <a:off x="6821231" y="4584037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 de IA para calcular la salud de una máquina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621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2BEE699E-A513-45AA-9763-40A4AA74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24" y="4618452"/>
            <a:ext cx="210377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Evaluar Soluciones BigData</a:t>
            </a:r>
          </a:p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(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SnowFlake</a:t>
            </a:r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,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Databricks</a:t>
            </a:r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,.)</a:t>
            </a: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A85DB4B1-2B85-4B00-A393-45461AA8B611}"/>
              </a:ext>
            </a:extLst>
          </p:cNvPr>
          <p:cNvSpPr/>
          <p:nvPr/>
        </p:nvSpPr>
        <p:spPr>
          <a:xfrm>
            <a:off x="7225238" y="4487679"/>
            <a:ext cx="1219198" cy="121919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5DB9260A-DE58-4418-BE2A-6FDB7A54D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322" y="2897083"/>
            <a:ext cx="1914255" cy="10556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180975" algn="r"/>
            <a:r>
              <a:rPr lang="es-ES" altLang="es-ES" sz="28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Visión </a:t>
            </a:r>
          </a:p>
          <a:p>
            <a:pPr marL="180975" algn="r"/>
            <a:r>
              <a:rPr lang="es-ES" altLang="es-ES" sz="28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Artificial</a:t>
            </a: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8FA998D1-1631-4B49-A63D-BB6EB6F65B96}"/>
              </a:ext>
            </a:extLst>
          </p:cNvPr>
          <p:cNvGrpSpPr/>
          <p:nvPr/>
        </p:nvGrpSpPr>
        <p:grpSpPr>
          <a:xfrm>
            <a:off x="1820326" y="2500404"/>
            <a:ext cx="1914255" cy="1848967"/>
            <a:chOff x="3762377" y="1075155"/>
            <a:chExt cx="1219198" cy="1219198"/>
          </a:xfrm>
        </p:grpSpPr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0995BA30-13A0-48A0-AB5D-1F345A60BF95}"/>
                </a:ext>
              </a:extLst>
            </p:cNvPr>
            <p:cNvSpPr/>
            <p:nvPr/>
          </p:nvSpPr>
          <p:spPr>
            <a:xfrm>
              <a:off x="3762377" y="1075155"/>
              <a:ext cx="1219198" cy="121919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1" name="Gráfico 60">
              <a:extLst>
                <a:ext uri="{FF2B5EF4-FFF2-40B4-BE49-F238E27FC236}">
                  <a16:creationId xmlns:a16="http://schemas.microsoft.com/office/drawing/2014/main" id="{BB91CBA1-9148-4FE5-ADD3-DAB2A37C9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98366" y="1311144"/>
              <a:ext cx="747221" cy="747221"/>
            </a:xfrm>
            <a:prstGeom prst="rect">
              <a:avLst/>
            </a:prstGeom>
          </p:spPr>
        </p:pic>
      </p:grp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489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877653" y="312305"/>
            <a:ext cx="5969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 II </a:t>
            </a:r>
          </a:p>
        </p:txBody>
      </p:sp>
      <p:pic>
        <p:nvPicPr>
          <p:cNvPr id="54" name="Picture 16" descr="https://cdn2.iconfinder.com/data/icons/circle-icons-1/64/eye-512.png">
            <a:extLst>
              <a:ext uri="{FF2B5EF4-FFF2-40B4-BE49-F238E27FC236}">
                <a16:creationId xmlns:a16="http://schemas.microsoft.com/office/drawing/2014/main" id="{AD8E7C6D-34F8-40AA-9E32-3B2FBA67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90" y="2538305"/>
            <a:ext cx="1747975" cy="17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7C268E0F-3D1C-4772-8124-B26F7262B2E6}"/>
              </a:ext>
            </a:extLst>
          </p:cNvPr>
          <p:cNvSpPr/>
          <p:nvPr/>
        </p:nvSpPr>
        <p:spPr>
          <a:xfrm>
            <a:off x="929733" y="1424478"/>
            <a:ext cx="5267867" cy="3978795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D2ADE97A-D2B4-45A3-93CB-CC471C64643F}"/>
              </a:ext>
            </a:extLst>
          </p:cNvPr>
          <p:cNvSpPr/>
          <p:nvPr/>
        </p:nvSpPr>
        <p:spPr>
          <a:xfrm>
            <a:off x="1098159" y="1555560"/>
            <a:ext cx="4829414" cy="498923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 err="1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SmartIndustry</a:t>
            </a:r>
            <a:endParaRPr lang="es-ES" altLang="es-ES" sz="1400" b="1" dirty="0">
              <a:solidFill>
                <a:schemeClr val="bg1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9DEF547F-0E72-4853-96CD-F6FF169FB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35" y="3233268"/>
            <a:ext cx="210377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Evaluar Herramientas </a:t>
            </a:r>
          </a:p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ML</a:t>
            </a:r>
          </a:p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(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AzureML</a:t>
            </a:r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 ,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BigML</a:t>
            </a:r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,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Dataiku</a:t>
            </a:r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)</a:t>
            </a:r>
          </a:p>
        </p:txBody>
      </p:sp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BA1CDBF3-04E9-42F0-AAAF-8A7228D04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4379" y="1815871"/>
            <a:ext cx="1734620" cy="7150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Participar en una competición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Kaggle</a:t>
            </a:r>
            <a:endParaRPr lang="es-ES" altLang="es-ES" sz="1200" b="1" dirty="0">
              <a:solidFill>
                <a:srgbClr val="595959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27FF293D-88C9-4897-9C96-965DA9D77AD8}"/>
              </a:ext>
            </a:extLst>
          </p:cNvPr>
          <p:cNvSpPr/>
          <p:nvPr/>
        </p:nvSpPr>
        <p:spPr>
          <a:xfrm>
            <a:off x="7225238" y="1618619"/>
            <a:ext cx="1219198" cy="121919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0" name="Grupo 69">
            <a:extLst>
              <a:ext uri="{FF2B5EF4-FFF2-40B4-BE49-F238E27FC236}">
                <a16:creationId xmlns:a16="http://schemas.microsoft.com/office/drawing/2014/main" id="{E0B6AE37-D443-42BC-AA34-9B12FB6E3E82}"/>
              </a:ext>
            </a:extLst>
          </p:cNvPr>
          <p:cNvGrpSpPr/>
          <p:nvPr/>
        </p:nvGrpSpPr>
        <p:grpSpPr>
          <a:xfrm>
            <a:off x="8942107" y="3047589"/>
            <a:ext cx="1219198" cy="1219198"/>
            <a:chOff x="7520946" y="1083493"/>
            <a:chExt cx="1219198" cy="1219198"/>
          </a:xfrm>
        </p:grpSpPr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5CC72EE7-F04A-410C-AB43-AD77A830B4C6}"/>
                </a:ext>
              </a:extLst>
            </p:cNvPr>
            <p:cNvSpPr/>
            <p:nvPr/>
          </p:nvSpPr>
          <p:spPr>
            <a:xfrm>
              <a:off x="7520946" y="1083493"/>
              <a:ext cx="1219198" cy="121919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2" name="Gráfico 71" descr="Cabeza con engranajes">
              <a:extLst>
                <a:ext uri="{FF2B5EF4-FFF2-40B4-BE49-F238E27FC236}">
                  <a16:creationId xmlns:a16="http://schemas.microsoft.com/office/drawing/2014/main" id="{BE40DD53-FE26-4C01-9C31-D517FE225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43859" y="1304385"/>
              <a:ext cx="753979" cy="753979"/>
            </a:xfrm>
            <a:prstGeom prst="rect">
              <a:avLst/>
            </a:prstGeom>
          </p:spPr>
        </p:pic>
      </p:grpSp>
      <p:pic>
        <p:nvPicPr>
          <p:cNvPr id="73" name="Gráfico 72" descr="Base de datos">
            <a:extLst>
              <a:ext uri="{FF2B5EF4-FFF2-40B4-BE49-F238E27FC236}">
                <a16:creationId xmlns:a16="http://schemas.microsoft.com/office/drawing/2014/main" id="{867698F6-0042-46E7-BF26-78A8B24A1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77637" y="4640078"/>
            <a:ext cx="914400" cy="914400"/>
          </a:xfrm>
          <a:prstGeom prst="rect">
            <a:avLst/>
          </a:prstGeom>
        </p:spPr>
      </p:pic>
      <p:pic>
        <p:nvPicPr>
          <p:cNvPr id="3074" name="Picture 2" descr="Kaggle">
            <a:extLst>
              <a:ext uri="{FF2B5EF4-FFF2-40B4-BE49-F238E27FC236}">
                <a16:creationId xmlns:a16="http://schemas.microsoft.com/office/drawing/2014/main" id="{F2FDE5DD-B6FC-40E5-BDA8-61CCF61C3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550" y="2058113"/>
            <a:ext cx="794574" cy="28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742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395759" y="551655"/>
            <a:ext cx="3649114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203398" y="259268"/>
            <a:ext cx="4932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Rúbrica proyecto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A5DE839-53AC-4F57-815B-1C32955216D1}"/>
              </a:ext>
            </a:extLst>
          </p:cNvPr>
          <p:cNvSpPr/>
          <p:nvPr/>
        </p:nvSpPr>
        <p:spPr>
          <a:xfrm>
            <a:off x="877653" y="1115885"/>
            <a:ext cx="11166565" cy="5247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Proyecto I – global – 20%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Propuesta relevante, congruente y completa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Cumple objetivos y/o requisitos propuestos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Presentación clara, precisa y completa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Actitud y participación – 20%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Esfuerzo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Respeto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Participación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Entregables -  Trabajos – 60% ( Al menos cuatro) 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Cumple objetivos y/o requisitos propuestos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Presentación clara, precisa </a:t>
            </a:r>
            <a:r>
              <a:rPr lang="es-ES" sz="1500">
                <a:latin typeface="Myriad Pro" panose="020B0503030403020204" pitchFamily="34" charset="0"/>
                <a:ea typeface="Times New Roman" panose="02020603050405020304" pitchFamily="18" charset="0"/>
              </a:rPr>
              <a:t>y completa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Trabajos extra ( máximo 1 puntos)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SnowFlake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Spark </a:t>
            </a: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Streamming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316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395759" y="551655"/>
            <a:ext cx="3649114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203398" y="259268"/>
            <a:ext cx="5719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Entregables proyecto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A5DE839-53AC-4F57-815B-1C32955216D1}"/>
              </a:ext>
            </a:extLst>
          </p:cNvPr>
          <p:cNvSpPr/>
          <p:nvPr/>
        </p:nvSpPr>
        <p:spPr>
          <a:xfrm>
            <a:off x="877653" y="1115885"/>
            <a:ext cx="11166565" cy="559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Plataforma --1 de Noviembre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Docker-</a:t>
            </a: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compose</a:t>
            </a: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 plataforma con entidades de smartcity y persistencia en base de datos </a:t>
            </a: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mongodb+postgreSQL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Planificación proyecto – 8 Noviembre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</a:rPr>
              <a:t>Planificación del proyecto con desglose de tareas y estimaciones en </a:t>
            </a:r>
            <a:r>
              <a:rPr lang="es-ES" sz="1500" dirty="0" err="1">
                <a:latin typeface="Myriad Pro" panose="020B0503030403020204" pitchFamily="34" charset="0"/>
              </a:rPr>
              <a:t>AzureDevOps</a:t>
            </a:r>
            <a:endParaRPr lang="es-ES" sz="1500" dirty="0">
              <a:latin typeface="Myriad Pro" panose="020B0503030403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Captación de datos  -- 1 Diciembre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Docker-</a:t>
            </a: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compose</a:t>
            </a: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 plataforma con entidades ,agente IoT para adquisición de datos con </a:t>
            </a: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mongodb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Simulador de datos para dispositivos/entidades del proyecto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Prueba de carga del sistema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Visualización de datos - </a:t>
            </a: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Enero</a:t>
            </a:r>
            <a:endParaRPr lang="es-ES" sz="1500" b="1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Proyecto de visualización con:</a:t>
            </a:r>
          </a:p>
          <a:p>
            <a:pPr marL="1257300" lvl="2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Cuadro de mando general para visualización </a:t>
            </a:r>
          </a:p>
          <a:p>
            <a:pPr marL="1257300" lvl="2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Cuadro de mando específico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ETL y ELT  - Febrero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Código fuente de las ETL para agrupar datos horarios, diarios, semanales y mensuales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Trabajos extra ( máximo 2 puntos)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106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AEAC75D5-A157-49A6-826A-9C3F044F30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66" y="5911558"/>
            <a:ext cx="1913467" cy="77702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341C90B-00B8-4CB1-AFE6-393F51345B31}"/>
              </a:ext>
            </a:extLst>
          </p:cNvPr>
          <p:cNvSpPr txBox="1"/>
          <p:nvPr/>
        </p:nvSpPr>
        <p:spPr>
          <a:xfrm>
            <a:off x="1088419" y="4021092"/>
            <a:ext cx="221778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>
                <a:solidFill>
                  <a:srgbClr val="595959"/>
                </a:solidFill>
                <a:latin typeface="Myriad Pro" panose="020B0503030403020204" pitchFamily="34" charset="0"/>
              </a:rPr>
              <a:t>linkedin.com/in/jorge-capel/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449155-8363-42A6-AF9E-8D23FEEF4500}"/>
              </a:ext>
            </a:extLst>
          </p:cNvPr>
          <p:cNvSpPr txBox="1"/>
          <p:nvPr/>
        </p:nvSpPr>
        <p:spPr>
          <a:xfrm>
            <a:off x="1088419" y="4238405"/>
            <a:ext cx="1921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>
                <a:solidFill>
                  <a:srgbClr val="595959"/>
                </a:solidFill>
                <a:latin typeface="Myriad Pro" panose="020B0503030403020204" pitchFamily="34" charset="0"/>
              </a:rPr>
              <a:t>Jorge.capel@nunsys.com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0217A8EF-A938-47AE-95DD-E1389EF23A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824" y="4310423"/>
            <a:ext cx="133213" cy="13321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1D9F564-589A-408B-8683-0FF816CF84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824" y="4097275"/>
            <a:ext cx="133213" cy="152243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CB24656-2E08-4401-AC82-29DB78FE84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1288" y="3862869"/>
            <a:ext cx="106284" cy="17005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02ECC85-2EDA-47DF-B2F3-A10C990A4CDE}"/>
              </a:ext>
            </a:extLst>
          </p:cNvPr>
          <p:cNvSpPr txBox="1"/>
          <p:nvPr/>
        </p:nvSpPr>
        <p:spPr>
          <a:xfrm>
            <a:off x="1088419" y="3810060"/>
            <a:ext cx="105509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is-I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625 34 67 70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F89B299-9D4A-4601-B45F-003DB1DCA1BF}"/>
              </a:ext>
            </a:extLst>
          </p:cNvPr>
          <p:cNvSpPr txBox="1"/>
          <p:nvPr/>
        </p:nvSpPr>
        <p:spPr>
          <a:xfrm>
            <a:off x="835668" y="3363679"/>
            <a:ext cx="35215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C0066"/>
                </a:solidFill>
              </a:rPr>
              <a:t>Jorge Capel Planells</a:t>
            </a:r>
          </a:p>
          <a:p>
            <a:r>
              <a:rPr lang="es-E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Responsable Arquitectura de Soluciones</a:t>
            </a:r>
          </a:p>
        </p:txBody>
      </p:sp>
      <p:pic>
        <p:nvPicPr>
          <p:cNvPr id="2050" name="Picture 2" descr="image185965">
            <a:extLst>
              <a:ext uri="{FF2B5EF4-FFF2-40B4-BE49-F238E27FC236}">
                <a16:creationId xmlns:a16="http://schemas.microsoft.com/office/drawing/2014/main" id="{020E25D2-A828-403E-AEDA-00297E6E1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07" y="1654562"/>
            <a:ext cx="1331929" cy="133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image093179">
            <a:extLst>
              <a:ext uri="{FF2B5EF4-FFF2-40B4-BE49-F238E27FC236}">
                <a16:creationId xmlns:a16="http://schemas.microsoft.com/office/drawing/2014/main" id="{2DB6CC78-3090-482E-9C04-EF24C86B6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575" y="1654562"/>
            <a:ext cx="1331929" cy="133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2FC38EC-A210-4F2D-B094-161BFBC9A364}"/>
              </a:ext>
            </a:extLst>
          </p:cNvPr>
          <p:cNvSpPr txBox="1"/>
          <p:nvPr/>
        </p:nvSpPr>
        <p:spPr>
          <a:xfrm>
            <a:off x="5240900" y="3969005"/>
            <a:ext cx="36685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>
                <a:solidFill>
                  <a:srgbClr val="595959"/>
                </a:solidFill>
                <a:latin typeface="Myriad Pro" panose="020B0503030403020204" pitchFamily="34" charset="0"/>
              </a:rPr>
              <a:t>linkedin.com/in/javier-lopez-gimeno-5961bb28/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01FBF73-1EFA-40BB-A620-EC276134A103}"/>
              </a:ext>
            </a:extLst>
          </p:cNvPr>
          <p:cNvSpPr txBox="1"/>
          <p:nvPr/>
        </p:nvSpPr>
        <p:spPr>
          <a:xfrm>
            <a:off x="5240900" y="4238405"/>
            <a:ext cx="193706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>
                <a:solidFill>
                  <a:srgbClr val="595959"/>
                </a:solidFill>
                <a:latin typeface="Myriad Pro" panose="020B0503030403020204" pitchFamily="34" charset="0"/>
              </a:rPr>
              <a:t>Javier.lopez@nunsys.com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CD87B2A9-B2CC-40AB-9A13-AC7F823DD5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0305" y="4310423"/>
            <a:ext cx="133213" cy="133213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8615EDEA-9FAD-4697-94DE-AADF9D7837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0305" y="4045188"/>
            <a:ext cx="133213" cy="152243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3819122E-BD72-4610-8249-982E8A77D1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3769" y="3810782"/>
            <a:ext cx="106284" cy="17005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1533A8E7-D1D4-4533-BA00-3E618CE0D820}"/>
              </a:ext>
            </a:extLst>
          </p:cNvPr>
          <p:cNvSpPr txBox="1"/>
          <p:nvPr/>
        </p:nvSpPr>
        <p:spPr>
          <a:xfrm>
            <a:off x="5240900" y="3757973"/>
            <a:ext cx="105509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is-I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648 72 85 25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9274C7C-15C7-4762-8727-0013065F0BD2}"/>
              </a:ext>
            </a:extLst>
          </p:cNvPr>
          <p:cNvSpPr txBox="1"/>
          <p:nvPr/>
        </p:nvSpPr>
        <p:spPr>
          <a:xfrm>
            <a:off x="4999515" y="3330498"/>
            <a:ext cx="46627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C0066"/>
                </a:solidFill>
              </a:rPr>
              <a:t>Javier López Gimeno</a:t>
            </a:r>
          </a:p>
          <a:p>
            <a:r>
              <a:rPr lang="es-E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Responsable </a:t>
            </a:r>
            <a:r>
              <a:rPr lang="es-ES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Businnes</a:t>
            </a:r>
            <a:r>
              <a:rPr lang="es-E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 </a:t>
            </a:r>
            <a:r>
              <a:rPr lang="es-ES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Analytics</a:t>
            </a:r>
            <a:endParaRPr lang="es-ES" sz="1300" dirty="0">
              <a:solidFill>
                <a:prstClr val="black">
                  <a:lumMod val="65000"/>
                  <a:lumOff val="35000"/>
                </a:prstClr>
              </a:solidFill>
              <a:latin typeface="Myriad Pro" charset="0"/>
            </a:endParaRPr>
          </a:p>
        </p:txBody>
      </p:sp>
      <p:pic>
        <p:nvPicPr>
          <p:cNvPr id="2052" name="Picture 4" descr="image798456">
            <a:extLst>
              <a:ext uri="{FF2B5EF4-FFF2-40B4-BE49-F238E27FC236}">
                <a16:creationId xmlns:a16="http://schemas.microsoft.com/office/drawing/2014/main" id="{EBCFCC7D-0503-4D8B-91BA-E12472DB4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559" y="1679935"/>
            <a:ext cx="1331929" cy="133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2CCD59CF-CDB8-40D3-8334-1E0230534FEE}"/>
              </a:ext>
            </a:extLst>
          </p:cNvPr>
          <p:cNvSpPr txBox="1"/>
          <p:nvPr/>
        </p:nvSpPr>
        <p:spPr>
          <a:xfrm>
            <a:off x="9670941" y="4238405"/>
            <a:ext cx="19311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>
                <a:solidFill>
                  <a:srgbClr val="595959"/>
                </a:solidFill>
                <a:latin typeface="Myriad Pro" panose="020B0503030403020204" pitchFamily="34" charset="0"/>
              </a:rPr>
              <a:t>Emilio.ribes@nunsys.com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1AEF36B2-3D70-43BE-A0DF-8F0D807371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0346" y="4310423"/>
            <a:ext cx="133213" cy="133213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C490BF8A-A42F-4DEA-80E1-81AD2EF7CE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0346" y="4091757"/>
            <a:ext cx="133213" cy="152243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3B07B7C-3152-47C6-A571-870E96CB40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3810" y="3810782"/>
            <a:ext cx="106284" cy="170055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CA2A91E9-6F71-40FF-B898-6DC2C641A1FA}"/>
              </a:ext>
            </a:extLst>
          </p:cNvPr>
          <p:cNvSpPr txBox="1"/>
          <p:nvPr/>
        </p:nvSpPr>
        <p:spPr>
          <a:xfrm>
            <a:off x="9670941" y="3757973"/>
            <a:ext cx="105509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is-I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620 96 19 78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B54B48C-9AF8-4047-A20C-D3FA4C637108}"/>
              </a:ext>
            </a:extLst>
          </p:cNvPr>
          <p:cNvSpPr txBox="1"/>
          <p:nvPr/>
        </p:nvSpPr>
        <p:spPr>
          <a:xfrm>
            <a:off x="9418190" y="3311592"/>
            <a:ext cx="46627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C0066"/>
                </a:solidFill>
              </a:rPr>
              <a:t>Emilio Ribes</a:t>
            </a:r>
          </a:p>
          <a:p>
            <a:r>
              <a:rPr lang="es-E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Responsable Visión Artificial</a:t>
            </a:r>
          </a:p>
        </p:txBody>
      </p:sp>
    </p:spTree>
    <p:extLst>
      <p:ext uri="{BB962C8B-B14F-4D97-AF65-F5344CB8AC3E}">
        <p14:creationId xmlns:p14="http://schemas.microsoft.com/office/powerpoint/2010/main" val="163229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811A4A0-0D65-4889-98B5-E62D3B9B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47" y="188913"/>
            <a:ext cx="10515600" cy="646331"/>
          </a:xfrm>
        </p:spPr>
        <p:txBody>
          <a:bodyPr/>
          <a:lstStyle/>
          <a:p>
            <a:r>
              <a:rPr lang="es-ES" sz="4000" dirty="0">
                <a:latin typeface="Myriad Pro" panose="020B0503030403020204" pitchFamily="34" charset="0"/>
              </a:rPr>
              <a:t>Primer reto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B75F92E-1453-45CA-B177-D133FB76D1A9}"/>
              </a:ext>
            </a:extLst>
          </p:cNvPr>
          <p:cNvSpPr/>
          <p:nvPr/>
        </p:nvSpPr>
        <p:spPr>
          <a:xfrm>
            <a:off x="1869115" y="1988280"/>
            <a:ext cx="8305993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3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Plataforma</a:t>
            </a:r>
          </a:p>
        </p:txBody>
      </p:sp>
    </p:spTree>
    <p:extLst>
      <p:ext uri="{BB962C8B-B14F-4D97-AF65-F5344CB8AC3E}">
        <p14:creationId xmlns:p14="http://schemas.microsoft.com/office/powerpoint/2010/main" val="3661401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811A4A0-0D65-4889-98B5-E62D3B9B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47" y="188913"/>
            <a:ext cx="10515600" cy="646331"/>
          </a:xfrm>
        </p:spPr>
        <p:txBody>
          <a:bodyPr/>
          <a:lstStyle/>
          <a:p>
            <a:r>
              <a:rPr lang="es-ES" sz="4000" dirty="0">
                <a:latin typeface="Myriad Pro" panose="020B0503030403020204" pitchFamily="34" charset="0"/>
              </a:rPr>
              <a:t>Próximos pasos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5BFAFE8-F871-4F29-BD79-352E59D1FD36}"/>
              </a:ext>
            </a:extLst>
          </p:cNvPr>
          <p:cNvSpPr/>
          <p:nvPr/>
        </p:nvSpPr>
        <p:spPr>
          <a:xfrm>
            <a:off x="877653" y="803053"/>
            <a:ext cx="11166565" cy="588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Symbol" panose="05050102010706020507" pitchFamily="18" charset="2"/>
              <a:buChar char=""/>
            </a:pPr>
            <a:r>
              <a:rPr lang="es-ES" sz="2800" dirty="0">
                <a:latin typeface="Myriad Pro" panose="020B0503030403020204" pitchFamily="34" charset="0"/>
                <a:ea typeface="Calibri" panose="020F0502020204030204" pitchFamily="34" charset="0"/>
              </a:rPr>
              <a:t>Rellenar encuesta</a:t>
            </a:r>
          </a:p>
          <a:p>
            <a:pPr marL="342900" lvl="0" indent="-342900">
              <a:lnSpc>
                <a:spcPct val="2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800" dirty="0">
                <a:latin typeface="Myriad Pro" panose="020B0503030403020204" pitchFamily="34" charset="0"/>
                <a:ea typeface="Times New Roman" panose="02020603050405020304" pitchFamily="18" charset="0"/>
              </a:rPr>
              <a:t>Documentar e Investigar sobre Fiware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Myriad Pro" panose="020B0503030403020204" pitchFamily="34" charset="0"/>
                <a:ea typeface="Times New Roman" panose="02020603050405020304" pitchFamily="18" charset="0"/>
              </a:rPr>
              <a:t>Fiware.org</a:t>
            </a:r>
          </a:p>
          <a:p>
            <a:pPr marL="342900" lvl="0" indent="-342900">
              <a:lnSpc>
                <a:spcPct val="2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800" dirty="0">
                <a:latin typeface="Myriad Pro" panose="020B0503030403020204" pitchFamily="34" charset="0"/>
                <a:ea typeface="Times New Roman" panose="02020603050405020304" pitchFamily="18" charset="0"/>
              </a:rPr>
              <a:t>Tutoriales fiware</a:t>
            </a:r>
          </a:p>
          <a:p>
            <a:pPr marL="114300" lvl="1">
              <a:lnSpc>
                <a:spcPct val="150000"/>
              </a:lnSpc>
            </a:pPr>
            <a:r>
              <a:rPr lang="es-ES" dirty="0">
                <a:latin typeface="Myriad Pro" panose="020B0503030403020204" pitchFamily="34" charset="0"/>
                <a:hlinkClick r:id="rId2"/>
              </a:rPr>
              <a:t>https://fiware-tutorials.readthedocs.io/en/latest/index.html</a:t>
            </a:r>
            <a:endParaRPr lang="es-ES" dirty="0">
              <a:latin typeface="Myriad Pro" panose="020B0503030403020204" pitchFamily="34" charset="0"/>
            </a:endParaRPr>
          </a:p>
          <a:p>
            <a:pPr marL="114300" lvl="1">
              <a:lnSpc>
                <a:spcPct val="150000"/>
              </a:lnSpc>
            </a:pPr>
            <a:r>
              <a:rPr lang="es-ES" dirty="0">
                <a:latin typeface="Myriad Pro" panose="020B0503030403020204" pitchFamily="34" charset="0"/>
                <a:hlinkClick r:id="rId3"/>
              </a:rPr>
              <a:t>https://github.com/FIWARE/tutorials.Historic-Context-Flume</a:t>
            </a:r>
            <a:endParaRPr lang="es-ES" dirty="0">
              <a:latin typeface="Myriad Pro" panose="020B0503030403020204" pitchFamily="34" charset="0"/>
            </a:endParaRPr>
          </a:p>
          <a:p>
            <a:pPr marL="114300" lvl="1">
              <a:lnSpc>
                <a:spcPct val="150000"/>
              </a:lnSpc>
            </a:pPr>
            <a:r>
              <a:rPr lang="es-ES" dirty="0">
                <a:latin typeface="Myriad Pro" panose="020B0503030403020204" pitchFamily="34" charset="0"/>
              </a:rPr>
              <a:t>https://github.com/FIWARE/tutorials.Historic-Context-NIFI</a:t>
            </a:r>
          </a:p>
          <a:p>
            <a:pPr marL="342900" lvl="0" indent="-342900">
              <a:lnSpc>
                <a:spcPct val="2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sz="28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27650" name="Picture 2" descr="Docker para entornos de pentesting - SSHTeam Pentesting">
            <a:extLst>
              <a:ext uri="{FF2B5EF4-FFF2-40B4-BE49-F238E27FC236}">
                <a16:creationId xmlns:a16="http://schemas.microsoft.com/office/drawing/2014/main" id="{7CED397D-451C-40C5-92C2-0CED1E34C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903" y="378509"/>
            <a:ext cx="883444" cy="75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Actualizando Postman en Ubuntu… | by Ludim | Medium">
            <a:extLst>
              <a:ext uri="{FF2B5EF4-FFF2-40B4-BE49-F238E27FC236}">
                <a16:creationId xmlns:a16="http://schemas.microsoft.com/office/drawing/2014/main" id="{91379BA9-17E1-45A4-9523-27EB84CCF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872" y="1730775"/>
            <a:ext cx="1461492" cy="5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Portainer para gestionar tus contenedores en Docker - On The Dock">
            <a:extLst>
              <a:ext uri="{FF2B5EF4-FFF2-40B4-BE49-F238E27FC236}">
                <a16:creationId xmlns:a16="http://schemas.microsoft.com/office/drawing/2014/main" id="{3FCCE3BC-2AC4-42AA-B20F-6EB02288F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872" y="2909797"/>
            <a:ext cx="1490391" cy="48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Cómo configurar PostgreSQL para que funcione con Ruby on Rails » MuyLinux">
            <a:extLst>
              <a:ext uri="{FF2B5EF4-FFF2-40B4-BE49-F238E27FC236}">
                <a16:creationId xmlns:a16="http://schemas.microsoft.com/office/drawing/2014/main" id="{97D63D1A-3C54-42CC-A775-34DA7EAF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903" y="3991284"/>
            <a:ext cx="1076902" cy="71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MongoDB pincha en hueso: nadie acepta su nueva licencia » MuyLinux">
            <a:extLst>
              <a:ext uri="{FF2B5EF4-FFF2-40B4-BE49-F238E27FC236}">
                <a16:creationId xmlns:a16="http://schemas.microsoft.com/office/drawing/2014/main" id="{E857D39D-74DB-4355-8BE9-2F47FBAE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823" y="4999552"/>
            <a:ext cx="1614487" cy="107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574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75E1B0B7-B41C-4A90-81A8-038E47A426A4}"/>
              </a:ext>
            </a:extLst>
          </p:cNvPr>
          <p:cNvSpPr txBox="1"/>
          <p:nvPr/>
        </p:nvSpPr>
        <p:spPr>
          <a:xfrm>
            <a:off x="484378" y="212585"/>
            <a:ext cx="105639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366B"/>
                </a:solidFill>
                <a:latin typeface="GeoSlab703 Lt BT Light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sz="2800" dirty="0">
                <a:solidFill>
                  <a:srgbClr val="FF0099"/>
                </a:solidFill>
                <a:latin typeface="+mn-lt"/>
              </a:rPr>
              <a:t>DETALLE DE LA ARQUITECTURA TECNOLOGICA</a:t>
            </a:r>
            <a:endParaRPr lang="es-ES" sz="2800" dirty="0">
              <a:solidFill>
                <a:srgbClr val="E6007E"/>
              </a:solidFill>
              <a:latin typeface="+mn-lt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0E4F6F6D-ED1A-4F88-9F2D-0F04C0005807}"/>
              </a:ext>
            </a:extLst>
          </p:cNvPr>
          <p:cNvSpPr txBox="1"/>
          <p:nvPr/>
        </p:nvSpPr>
        <p:spPr>
          <a:xfrm>
            <a:off x="484378" y="1155714"/>
            <a:ext cx="409682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La solución implementa una plataforma de IA con una cultura </a:t>
            </a:r>
            <a:r>
              <a:rPr lang="es-ES" sz="1600" dirty="0" err="1">
                <a:solidFill>
                  <a:srgbClr val="1F3864"/>
                </a:solidFill>
                <a:latin typeface="Calibri" panose="020F0502020204030204" pitchFamily="34" charset="0"/>
              </a:rPr>
              <a:t>devops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 que permite desarrollar y desplegar servicios de forma ágil, siendo además escalable a  un escenario de </a:t>
            </a:r>
            <a:r>
              <a:rPr lang="es-ES" sz="1600" dirty="0" err="1">
                <a:solidFill>
                  <a:srgbClr val="1F3864"/>
                </a:solidFill>
                <a:latin typeface="Calibri" panose="020F0502020204030204" pitchFamily="34" charset="0"/>
              </a:rPr>
              <a:t>BigData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. En colaboración con tecnólogos y profesionales sanitarios se han extraído los requisitos y determinado las especificaciones para garantizar, además de la </a:t>
            </a:r>
            <a:r>
              <a:rPr lang="es-ES" sz="1600" b="1" dirty="0">
                <a:solidFill>
                  <a:srgbClr val="1F3864"/>
                </a:solidFill>
                <a:latin typeface="Calibri" panose="020F0502020204030204" pitchFamily="34" charset="0"/>
              </a:rPr>
              <a:t>seguridad y confidencialidad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:</a:t>
            </a:r>
          </a:p>
          <a:p>
            <a:pPr algn="l"/>
            <a:endParaRPr lang="es-ES" sz="1600" dirty="0">
              <a:solidFill>
                <a:srgbClr val="1F3864"/>
              </a:solidFill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1F3864"/>
                </a:solidFill>
                <a:latin typeface="Calibri" panose="020F0502020204030204" pitchFamily="34" charset="0"/>
              </a:rPr>
              <a:t>Volumetría de datos 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esperada en base a las estimaciones de frecuencia de digitalización así como de la analítica avanzada de datos de los procesos productivos.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1F3864"/>
              </a:solidFill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1F3864"/>
                </a:solidFill>
                <a:latin typeface="Calibri" panose="020F0502020204030204" pitchFamily="34" charset="0"/>
              </a:rPr>
              <a:t>Requisitos de velocidad y optimización del rendimiento 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de la </a:t>
            </a:r>
            <a:r>
              <a:rPr lang="es-ES" sz="1600" b="1" dirty="0">
                <a:solidFill>
                  <a:srgbClr val="1F3864"/>
                </a:solidFill>
                <a:latin typeface="Calibri" panose="020F0502020204030204" pitchFamily="34" charset="0"/>
              </a:rPr>
              <a:t>analítica de IA.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1F3864"/>
              </a:solidFill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1F3864"/>
                </a:solidFill>
                <a:latin typeface="Calibri" panose="020F0502020204030204" pitchFamily="34" charset="0"/>
              </a:rPr>
              <a:t>Requisitos de infraestructura hardware 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y software derivados.</a:t>
            </a:r>
          </a:p>
          <a:p>
            <a:pPr lvl="1"/>
            <a:endParaRPr lang="es-ES" sz="1600" dirty="0">
              <a:solidFill>
                <a:srgbClr val="1F3864"/>
              </a:solidFill>
              <a:latin typeface="Calibri" panose="020F0502020204030204" pitchFamily="34" charset="0"/>
            </a:endParaRPr>
          </a:p>
          <a:p>
            <a:pPr algn="l"/>
            <a:endParaRPr lang="es-ES" sz="1600" dirty="0">
              <a:solidFill>
                <a:srgbClr val="1F3864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EE859B-6B83-48CB-B7B3-26C506E16A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46" y="1682124"/>
            <a:ext cx="6724362" cy="388816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FAF40FC-F71A-45F7-A9E5-10726928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127" y="2044941"/>
            <a:ext cx="310923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8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ángulo 122">
            <a:extLst>
              <a:ext uri="{FF2B5EF4-FFF2-40B4-BE49-F238E27FC236}">
                <a16:creationId xmlns:a16="http://schemas.microsoft.com/office/drawing/2014/main" id="{5F8C970C-802A-4207-BEA9-059C5F069584}"/>
              </a:ext>
            </a:extLst>
          </p:cNvPr>
          <p:cNvSpPr/>
          <p:nvPr/>
        </p:nvSpPr>
        <p:spPr>
          <a:xfrm>
            <a:off x="9791700" y="1828631"/>
            <a:ext cx="1807643" cy="29390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DFDDFA0F-A3B2-471D-A2EF-89239A952C96}"/>
              </a:ext>
            </a:extLst>
          </p:cNvPr>
          <p:cNvSpPr/>
          <p:nvPr/>
        </p:nvSpPr>
        <p:spPr>
          <a:xfrm>
            <a:off x="6000811" y="4916743"/>
            <a:ext cx="2586777" cy="67136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CC51FD69-C42B-4F1E-B4AB-ED9A7F3A7723}"/>
              </a:ext>
            </a:extLst>
          </p:cNvPr>
          <p:cNvSpPr/>
          <p:nvPr/>
        </p:nvSpPr>
        <p:spPr>
          <a:xfrm>
            <a:off x="3722813" y="2245439"/>
            <a:ext cx="1950018" cy="271905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320F53F2-0716-4287-80A1-920F71D5C006}"/>
              </a:ext>
            </a:extLst>
          </p:cNvPr>
          <p:cNvSpPr/>
          <p:nvPr/>
        </p:nvSpPr>
        <p:spPr>
          <a:xfrm>
            <a:off x="1815933" y="4855000"/>
            <a:ext cx="1600155" cy="6148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334B1AFB-3455-4B2A-8BB1-2BA47D456BE5}"/>
              </a:ext>
            </a:extLst>
          </p:cNvPr>
          <p:cNvSpPr/>
          <p:nvPr/>
        </p:nvSpPr>
        <p:spPr>
          <a:xfrm>
            <a:off x="1803556" y="3673335"/>
            <a:ext cx="1600155" cy="6148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5CAF24D5-61CB-44BA-870F-C0C29CBF67CF}"/>
              </a:ext>
            </a:extLst>
          </p:cNvPr>
          <p:cNvSpPr/>
          <p:nvPr/>
        </p:nvSpPr>
        <p:spPr>
          <a:xfrm>
            <a:off x="1803556" y="2534621"/>
            <a:ext cx="1600155" cy="57188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dk1"/>
                </a:solidFill>
              </a:rPr>
              <a:t>FIWARE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EB11426-15B0-4EF1-960C-892EA4C56D1C}"/>
              </a:ext>
            </a:extLst>
          </p:cNvPr>
          <p:cNvSpPr/>
          <p:nvPr/>
        </p:nvSpPr>
        <p:spPr>
          <a:xfrm>
            <a:off x="1787592" y="1410130"/>
            <a:ext cx="1600155" cy="557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2AF6D86F-8CB3-48D0-8B4D-A17886BAB6AC}"/>
              </a:ext>
            </a:extLst>
          </p:cNvPr>
          <p:cNvSpPr/>
          <p:nvPr/>
        </p:nvSpPr>
        <p:spPr>
          <a:xfrm>
            <a:off x="1678109" y="953744"/>
            <a:ext cx="1814962" cy="3465057"/>
          </a:xfrm>
          <a:prstGeom prst="roundRect">
            <a:avLst>
              <a:gd name="adj" fmla="val 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26" name="Picture 2" descr="Ilustración libre de Smart City Flat - Descargar Vectores Gratis,  Illustrator Graficos, Plantillas Diseño">
            <a:extLst>
              <a:ext uri="{FF2B5EF4-FFF2-40B4-BE49-F238E27FC236}">
                <a16:creationId xmlns:a16="http://schemas.microsoft.com/office/drawing/2014/main" id="{69418301-B4B4-43C1-BE7F-06D97207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3" y="1095824"/>
            <a:ext cx="871689" cy="61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C4648CE-7DCA-4851-BE3C-23CE09D6B722}"/>
              </a:ext>
            </a:extLst>
          </p:cNvPr>
          <p:cNvSpPr/>
          <p:nvPr/>
        </p:nvSpPr>
        <p:spPr>
          <a:xfrm>
            <a:off x="120930" y="684075"/>
            <a:ext cx="957475" cy="11802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30" name="Picture 6" descr="Api - Free seo and web icons">
            <a:extLst>
              <a:ext uri="{FF2B5EF4-FFF2-40B4-BE49-F238E27FC236}">
                <a16:creationId xmlns:a16="http://schemas.microsoft.com/office/drawing/2014/main" id="{2201DC49-FA0A-405F-A58B-ED13A4024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67" y="6127918"/>
            <a:ext cx="478561" cy="4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DFS - Sistema de archivos distribuidos Hadoop - Diego Calvo">
            <a:extLst>
              <a:ext uri="{FF2B5EF4-FFF2-40B4-BE49-F238E27FC236}">
                <a16:creationId xmlns:a16="http://schemas.microsoft.com/office/drawing/2014/main" id="{3D686674-4281-4F1E-B2F1-09D505A8A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191" y="4205181"/>
            <a:ext cx="1136521" cy="34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74449173-C851-49CF-9A26-424734B81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568" y="3777844"/>
            <a:ext cx="1535116" cy="416720"/>
          </a:xfrm>
          <a:prstGeom prst="rect">
            <a:avLst/>
          </a:prstGeom>
        </p:spPr>
      </p:pic>
      <p:pic>
        <p:nvPicPr>
          <p:cNvPr id="1046" name="Picture 22" descr="Hadoop Icons - Download Free Vector Icons | Noun Project">
            <a:extLst>
              <a:ext uri="{FF2B5EF4-FFF2-40B4-BE49-F238E27FC236}">
                <a16:creationId xmlns:a16="http://schemas.microsoft.com/office/drawing/2014/main" id="{BF6554C2-157D-4821-89A0-89C00445B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05" y="4111528"/>
            <a:ext cx="513476" cy="51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rear una base de datos en MongoDB - Victor Robles | Victor Robles">
            <a:extLst>
              <a:ext uri="{FF2B5EF4-FFF2-40B4-BE49-F238E27FC236}">
                <a16:creationId xmlns:a16="http://schemas.microsoft.com/office/drawing/2014/main" id="{D606CA32-85F1-4088-8C37-08E34DF52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351" y="3200774"/>
            <a:ext cx="727895" cy="8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tángulo: esquinas redondeadas 105">
            <a:extLst>
              <a:ext uri="{FF2B5EF4-FFF2-40B4-BE49-F238E27FC236}">
                <a16:creationId xmlns:a16="http://schemas.microsoft.com/office/drawing/2014/main" id="{B02473B6-97DD-49F8-B1EA-4EEAF1710579}"/>
              </a:ext>
            </a:extLst>
          </p:cNvPr>
          <p:cNvSpPr/>
          <p:nvPr/>
        </p:nvSpPr>
        <p:spPr>
          <a:xfrm>
            <a:off x="1087590" y="6066438"/>
            <a:ext cx="2985786" cy="61483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6" name="CuadroTexto 165">
            <a:extLst>
              <a:ext uri="{FF2B5EF4-FFF2-40B4-BE49-F238E27FC236}">
                <a16:creationId xmlns:a16="http://schemas.microsoft.com/office/drawing/2014/main" id="{31CE21EB-082F-43D7-A1E1-359634050C67}"/>
              </a:ext>
            </a:extLst>
          </p:cNvPr>
          <p:cNvSpPr txBox="1"/>
          <p:nvPr/>
        </p:nvSpPr>
        <p:spPr>
          <a:xfrm>
            <a:off x="323024" y="852470"/>
            <a:ext cx="712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Sensores</a:t>
            </a:r>
          </a:p>
        </p:txBody>
      </p:sp>
      <p:sp>
        <p:nvSpPr>
          <p:cNvPr id="167" name="CuadroTexto 166">
            <a:extLst>
              <a:ext uri="{FF2B5EF4-FFF2-40B4-BE49-F238E27FC236}">
                <a16:creationId xmlns:a16="http://schemas.microsoft.com/office/drawing/2014/main" id="{717C97D0-5EEB-4BD2-800E-35D6B541FAD8}"/>
              </a:ext>
            </a:extLst>
          </p:cNvPr>
          <p:cNvSpPr txBox="1"/>
          <p:nvPr/>
        </p:nvSpPr>
        <p:spPr>
          <a:xfrm>
            <a:off x="34776" y="6146350"/>
            <a:ext cx="110750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900" b="1">
                <a:latin typeface="Myriad Pro" panose="020B0503030403020204" pitchFamily="34" charset="0"/>
              </a:defRPr>
            </a:lvl1pPr>
          </a:lstStyle>
          <a:p>
            <a:r>
              <a:rPr lang="es-ES" dirty="0"/>
              <a:t>Aplicaciones de negocio </a:t>
            </a:r>
          </a:p>
        </p:txBody>
      </p:sp>
      <p:pic>
        <p:nvPicPr>
          <p:cNvPr id="62" name="Picture 18" descr="Wal-e, backup continuo en postgresql | Blog">
            <a:extLst>
              <a:ext uri="{FF2B5EF4-FFF2-40B4-BE49-F238E27FC236}">
                <a16:creationId xmlns:a16="http://schemas.microsoft.com/office/drawing/2014/main" id="{0E639F77-85AC-4892-8998-4761D5822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295" y="2511645"/>
            <a:ext cx="1136520" cy="52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2" descr="https://www.fiware.org/wp-content/uploads/2018/05/fiware_logo.png">
            <a:extLst>
              <a:ext uri="{FF2B5EF4-FFF2-40B4-BE49-F238E27FC236}">
                <a16:creationId xmlns:a16="http://schemas.microsoft.com/office/drawing/2014/main" id="{228B2D0F-769A-4DEF-9747-79AC1E4F0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694" y="2679910"/>
            <a:ext cx="433260" cy="31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 descr="Wal-e, backup continuo en postgresql | Blog">
            <a:extLst>
              <a:ext uri="{FF2B5EF4-FFF2-40B4-BE49-F238E27FC236}">
                <a16:creationId xmlns:a16="http://schemas.microsoft.com/office/drawing/2014/main" id="{982B3DF0-C809-488D-9AAD-638F8B97C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247" y="5045583"/>
            <a:ext cx="830945" cy="38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ntaho Png &amp; Free Pentaho.png Transparent Images #134368 - PNGio">
            <a:extLst>
              <a:ext uri="{FF2B5EF4-FFF2-40B4-BE49-F238E27FC236}">
                <a16:creationId xmlns:a16="http://schemas.microsoft.com/office/drawing/2014/main" id="{131CBD9E-C217-403E-B29D-523E8F884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68" y="4914463"/>
            <a:ext cx="881213" cy="4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ángulo 77">
            <a:extLst>
              <a:ext uri="{FF2B5EF4-FFF2-40B4-BE49-F238E27FC236}">
                <a16:creationId xmlns:a16="http://schemas.microsoft.com/office/drawing/2014/main" id="{724B219E-567B-44A7-91AF-0DD7EFAF8F5E}"/>
              </a:ext>
            </a:extLst>
          </p:cNvPr>
          <p:cNvSpPr/>
          <p:nvPr/>
        </p:nvSpPr>
        <p:spPr>
          <a:xfrm>
            <a:off x="1746265" y="1174741"/>
            <a:ext cx="14885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SmartHorizon API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34B5ADA6-AA9D-47D6-BA74-57F296554C74}"/>
              </a:ext>
            </a:extLst>
          </p:cNvPr>
          <p:cNvSpPr/>
          <p:nvPr/>
        </p:nvSpPr>
        <p:spPr>
          <a:xfrm>
            <a:off x="1753935" y="3452109"/>
            <a:ext cx="14885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Streaming Real Time</a:t>
            </a: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C324A0E8-89FD-42C2-BCB4-F1D7F19053E2}"/>
              </a:ext>
            </a:extLst>
          </p:cNvPr>
          <p:cNvSpPr/>
          <p:nvPr/>
        </p:nvSpPr>
        <p:spPr>
          <a:xfrm>
            <a:off x="1753935" y="4591437"/>
            <a:ext cx="16255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Programadas mediante ETL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D6834410-4EF8-498C-A22A-D72E1C16789B}"/>
              </a:ext>
            </a:extLst>
          </p:cNvPr>
          <p:cNvSpPr/>
          <p:nvPr/>
        </p:nvSpPr>
        <p:spPr>
          <a:xfrm>
            <a:off x="1678109" y="157270"/>
            <a:ext cx="176428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1" dirty="0">
                <a:latin typeface="Myriad Pro" panose="020B0503030403020204" pitchFamily="34" charset="0"/>
              </a:rPr>
              <a:t>Ingesta y transformación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1785C1A2-8C28-456C-90A2-AC678A93CC1C}"/>
              </a:ext>
            </a:extLst>
          </p:cNvPr>
          <p:cNvSpPr/>
          <p:nvPr/>
        </p:nvSpPr>
        <p:spPr>
          <a:xfrm>
            <a:off x="3672826" y="1910009"/>
            <a:ext cx="14885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 err="1">
                <a:latin typeface="Myriad Pro" panose="020B0503030403020204" pitchFamily="34" charset="0"/>
              </a:rPr>
              <a:t>DataLake</a:t>
            </a:r>
            <a:endParaRPr lang="es-ES" sz="900" b="1" dirty="0">
              <a:latin typeface="Myriad Pro" panose="020B0503030403020204" pitchFamily="34" charset="0"/>
            </a:endParaRP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10309AF0-7571-4DDA-A61F-A8AF065A6241}"/>
              </a:ext>
            </a:extLst>
          </p:cNvPr>
          <p:cNvSpPr/>
          <p:nvPr/>
        </p:nvSpPr>
        <p:spPr>
          <a:xfrm>
            <a:off x="5917263" y="4562704"/>
            <a:ext cx="14885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 err="1">
                <a:latin typeface="Myriad Pro" panose="020B0503030403020204" pitchFamily="34" charset="0"/>
              </a:rPr>
              <a:t>Dataware</a:t>
            </a:r>
            <a:r>
              <a:rPr lang="es-ES" sz="900" b="1" dirty="0">
                <a:latin typeface="Myriad Pro" panose="020B0503030403020204" pitchFamily="34" charset="0"/>
              </a:rPr>
              <a:t> House</a:t>
            </a:r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4EF913D0-FAEC-4890-BE61-EC506C42AF7E}"/>
              </a:ext>
            </a:extLst>
          </p:cNvPr>
          <p:cNvSpPr/>
          <p:nvPr/>
        </p:nvSpPr>
        <p:spPr>
          <a:xfrm>
            <a:off x="4160378" y="157270"/>
            <a:ext cx="14885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1" dirty="0">
                <a:latin typeface="Myriad Pro" panose="020B0503030403020204" pitchFamily="34" charset="0"/>
              </a:rPr>
              <a:t>Almacenar</a:t>
            </a:r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AD90D6B7-B57A-4040-A66F-ADC4C845B585}"/>
              </a:ext>
            </a:extLst>
          </p:cNvPr>
          <p:cNvSpPr/>
          <p:nvPr/>
        </p:nvSpPr>
        <p:spPr>
          <a:xfrm>
            <a:off x="6884943" y="157270"/>
            <a:ext cx="14885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1" dirty="0">
                <a:latin typeface="Myriad Pro" panose="020B0503030403020204" pitchFamily="34" charset="0"/>
              </a:rPr>
              <a:t>Analítica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7AC19D7C-6E47-43AC-B787-81B45AC41C11}"/>
              </a:ext>
            </a:extLst>
          </p:cNvPr>
          <p:cNvSpPr/>
          <p:nvPr/>
        </p:nvSpPr>
        <p:spPr>
          <a:xfrm>
            <a:off x="5982882" y="1009302"/>
            <a:ext cx="2587970" cy="69385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E1F3A9B5-BC01-4A7B-A9FA-CEA02BA4546E}"/>
              </a:ext>
            </a:extLst>
          </p:cNvPr>
          <p:cNvSpPr/>
          <p:nvPr/>
        </p:nvSpPr>
        <p:spPr>
          <a:xfrm>
            <a:off x="5972608" y="2890720"/>
            <a:ext cx="2586776" cy="80219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8" name="Picture 18" descr="Resultado de imagen de jupyter logo transparent">
            <a:extLst>
              <a:ext uri="{FF2B5EF4-FFF2-40B4-BE49-F238E27FC236}">
                <a16:creationId xmlns:a16="http://schemas.microsoft.com/office/drawing/2014/main" id="{7EF504CC-D137-4D42-AF69-F5FD56767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074" y="3059182"/>
            <a:ext cx="455686" cy="52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ángulo 102">
            <a:extLst>
              <a:ext uri="{FF2B5EF4-FFF2-40B4-BE49-F238E27FC236}">
                <a16:creationId xmlns:a16="http://schemas.microsoft.com/office/drawing/2014/main" id="{CDA7BC0B-656B-4C26-BD2F-C7F947D97EF4}"/>
              </a:ext>
            </a:extLst>
          </p:cNvPr>
          <p:cNvSpPr/>
          <p:nvPr/>
        </p:nvSpPr>
        <p:spPr>
          <a:xfrm>
            <a:off x="5945156" y="724515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Analítica BigData en tiempo Real</a:t>
            </a:r>
          </a:p>
        </p:txBody>
      </p:sp>
      <p:pic>
        <p:nvPicPr>
          <p:cNvPr id="11" name="Picture 12" descr="Apache Spark - Viquipèdia, l'enciclopèdia lliure">
            <a:extLst>
              <a:ext uri="{FF2B5EF4-FFF2-40B4-BE49-F238E27FC236}">
                <a16:creationId xmlns:a16="http://schemas.microsoft.com/office/drawing/2014/main" id="{3958090F-15C4-4AB7-B972-18FA6280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760" y="1083547"/>
            <a:ext cx="997770" cy="5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ángulo 106">
            <a:extLst>
              <a:ext uri="{FF2B5EF4-FFF2-40B4-BE49-F238E27FC236}">
                <a16:creationId xmlns:a16="http://schemas.microsoft.com/office/drawing/2014/main" id="{CB54E715-E74E-435B-B747-68D5093C2412}"/>
              </a:ext>
            </a:extLst>
          </p:cNvPr>
          <p:cNvSpPr/>
          <p:nvPr/>
        </p:nvSpPr>
        <p:spPr>
          <a:xfrm>
            <a:off x="9928862" y="157270"/>
            <a:ext cx="14885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1" dirty="0">
                <a:latin typeface="Myriad Pro" panose="020B0503030403020204" pitchFamily="34" charset="0"/>
              </a:rPr>
              <a:t>Visualización</a:t>
            </a:r>
          </a:p>
        </p:txBody>
      </p:sp>
      <p:pic>
        <p:nvPicPr>
          <p:cNvPr id="112" name="Picture 2" descr="Resultado de imagen de dashboard images real time">
            <a:extLst>
              <a:ext uri="{FF2B5EF4-FFF2-40B4-BE49-F238E27FC236}">
                <a16:creationId xmlns:a16="http://schemas.microsoft.com/office/drawing/2014/main" id="{D8E03387-43F9-4D07-89A2-F679DC41E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699" y="2057672"/>
            <a:ext cx="1286639" cy="77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F090D52A-AB83-4B2F-9888-835C2AA3390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444" y="2990275"/>
            <a:ext cx="678928" cy="678928"/>
          </a:xfrm>
          <a:prstGeom prst="rect">
            <a:avLst/>
          </a:prstGeom>
        </p:spPr>
      </p:pic>
      <p:sp>
        <p:nvSpPr>
          <p:cNvPr id="117" name="Rectángulo 116">
            <a:extLst>
              <a:ext uri="{FF2B5EF4-FFF2-40B4-BE49-F238E27FC236}">
                <a16:creationId xmlns:a16="http://schemas.microsoft.com/office/drawing/2014/main" id="{3409085A-018C-4061-86F9-CAFCF3FD155A}"/>
              </a:ext>
            </a:extLst>
          </p:cNvPr>
          <p:cNvSpPr/>
          <p:nvPr/>
        </p:nvSpPr>
        <p:spPr>
          <a:xfrm>
            <a:off x="7731512" y="2391355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Creación de modelos de IA </a:t>
            </a:r>
          </a:p>
        </p:txBody>
      </p:sp>
      <p:sp>
        <p:nvSpPr>
          <p:cNvPr id="118" name="Rectángulo 117">
            <a:extLst>
              <a:ext uri="{FF2B5EF4-FFF2-40B4-BE49-F238E27FC236}">
                <a16:creationId xmlns:a16="http://schemas.microsoft.com/office/drawing/2014/main" id="{0FB034EA-F881-4B77-B864-FCC204C521D8}"/>
              </a:ext>
            </a:extLst>
          </p:cNvPr>
          <p:cNvSpPr/>
          <p:nvPr/>
        </p:nvSpPr>
        <p:spPr>
          <a:xfrm>
            <a:off x="7411278" y="3786463"/>
            <a:ext cx="2663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Entrenamiento</a:t>
            </a:r>
          </a:p>
          <a:p>
            <a:r>
              <a:rPr lang="es-ES" sz="900" dirty="0">
                <a:latin typeface="Myriad Pro" panose="020B0503030403020204" pitchFamily="34" charset="0"/>
              </a:rPr>
              <a:t>Modelos IA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F76DA07-A822-455C-B0ED-53F0B4868B0F}"/>
              </a:ext>
            </a:extLst>
          </p:cNvPr>
          <p:cNvCxnSpPr>
            <a:cxnSpLocks/>
          </p:cNvCxnSpPr>
          <p:nvPr/>
        </p:nvCxnSpPr>
        <p:spPr>
          <a:xfrm>
            <a:off x="7230010" y="1728863"/>
            <a:ext cx="1" cy="87912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29875AB4-B6FB-4EE2-B2DA-E6350D4238C6}"/>
              </a:ext>
            </a:extLst>
          </p:cNvPr>
          <p:cNvSpPr/>
          <p:nvPr/>
        </p:nvSpPr>
        <p:spPr>
          <a:xfrm>
            <a:off x="5933226" y="2589424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Analítica avanzada IA</a:t>
            </a:r>
          </a:p>
        </p:txBody>
      </p: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68D20036-AAE3-40B6-BD9F-5D2E147FF8C3}"/>
              </a:ext>
            </a:extLst>
          </p:cNvPr>
          <p:cNvCxnSpPr>
            <a:cxnSpLocks/>
          </p:cNvCxnSpPr>
          <p:nvPr/>
        </p:nvCxnSpPr>
        <p:spPr>
          <a:xfrm>
            <a:off x="7230010" y="3876067"/>
            <a:ext cx="13136" cy="8672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Imagen 121">
            <a:extLst>
              <a:ext uri="{FF2B5EF4-FFF2-40B4-BE49-F238E27FC236}">
                <a16:creationId xmlns:a16="http://schemas.microsoft.com/office/drawing/2014/main" id="{616EFBF3-7664-449F-8CEF-948373B488D1}"/>
              </a:ext>
            </a:extLst>
          </p:cNvPr>
          <p:cNvPicPr/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7818" y="3881441"/>
            <a:ext cx="1140180" cy="67892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Rectángulo 123">
            <a:extLst>
              <a:ext uri="{FF2B5EF4-FFF2-40B4-BE49-F238E27FC236}">
                <a16:creationId xmlns:a16="http://schemas.microsoft.com/office/drawing/2014/main" id="{DD9EE63A-CA6D-425C-9B2B-622F3C47F094}"/>
              </a:ext>
            </a:extLst>
          </p:cNvPr>
          <p:cNvSpPr/>
          <p:nvPr/>
        </p:nvSpPr>
        <p:spPr>
          <a:xfrm>
            <a:off x="1732023" y="2245440"/>
            <a:ext cx="14885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Streaming IoT</a:t>
            </a:r>
          </a:p>
        </p:txBody>
      </p:sp>
      <p:pic>
        <p:nvPicPr>
          <p:cNvPr id="125" name="Picture 30" descr="Supported data sources of Pivot Table | Flexmonster">
            <a:extLst>
              <a:ext uri="{FF2B5EF4-FFF2-40B4-BE49-F238E27FC236}">
                <a16:creationId xmlns:a16="http://schemas.microsoft.com/office/drawing/2014/main" id="{7332683F-BB43-4822-82BA-331D65A6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09" y="4967762"/>
            <a:ext cx="1409744" cy="4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ángulo: esquinas redondeadas 125">
            <a:extLst>
              <a:ext uri="{FF2B5EF4-FFF2-40B4-BE49-F238E27FC236}">
                <a16:creationId xmlns:a16="http://schemas.microsoft.com/office/drawing/2014/main" id="{5F23C8A3-F6EF-4B28-8813-A3D4594DB86B}"/>
              </a:ext>
            </a:extLst>
          </p:cNvPr>
          <p:cNvSpPr/>
          <p:nvPr/>
        </p:nvSpPr>
        <p:spPr>
          <a:xfrm>
            <a:off x="1678109" y="4548086"/>
            <a:ext cx="1814962" cy="1040023"/>
          </a:xfrm>
          <a:prstGeom prst="roundRect">
            <a:avLst>
              <a:gd name="adj" fmla="val 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C5CC6B85-6F2B-47DA-8813-3172E17987D8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3505095" y="1353433"/>
            <a:ext cx="2477787" cy="279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00A5EA4E-D4EE-4B4F-8E8E-9F7A386AEBB9}"/>
              </a:ext>
            </a:extLst>
          </p:cNvPr>
          <p:cNvCxnSpPr>
            <a:cxnSpLocks/>
          </p:cNvCxnSpPr>
          <p:nvPr/>
        </p:nvCxnSpPr>
        <p:spPr>
          <a:xfrm>
            <a:off x="4693298" y="1355944"/>
            <a:ext cx="0" cy="8646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ipse 38">
            <a:extLst>
              <a:ext uri="{FF2B5EF4-FFF2-40B4-BE49-F238E27FC236}">
                <a16:creationId xmlns:a16="http://schemas.microsoft.com/office/drawing/2014/main" id="{E7C80FDB-B9C6-4594-A9F2-E6835109D06D}"/>
              </a:ext>
            </a:extLst>
          </p:cNvPr>
          <p:cNvSpPr/>
          <p:nvPr/>
        </p:nvSpPr>
        <p:spPr>
          <a:xfrm>
            <a:off x="1247589" y="3826400"/>
            <a:ext cx="276676" cy="2894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1</a:t>
            </a:r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9ADFE553-B46A-4180-9E9D-60D9E8795660}"/>
              </a:ext>
            </a:extLst>
          </p:cNvPr>
          <p:cNvSpPr/>
          <p:nvPr/>
        </p:nvSpPr>
        <p:spPr>
          <a:xfrm>
            <a:off x="3643822" y="810021"/>
            <a:ext cx="276676" cy="2894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b="1" dirty="0"/>
              <a:t>2</a:t>
            </a:r>
          </a:p>
        </p:txBody>
      </p:sp>
      <p:sp>
        <p:nvSpPr>
          <p:cNvPr id="134" name="Elipse 133">
            <a:extLst>
              <a:ext uri="{FF2B5EF4-FFF2-40B4-BE49-F238E27FC236}">
                <a16:creationId xmlns:a16="http://schemas.microsoft.com/office/drawing/2014/main" id="{412ADB64-1018-4BC4-B841-AEA52F9FEB37}"/>
              </a:ext>
            </a:extLst>
          </p:cNvPr>
          <p:cNvSpPr/>
          <p:nvPr/>
        </p:nvSpPr>
        <p:spPr>
          <a:xfrm>
            <a:off x="6067308" y="5892457"/>
            <a:ext cx="276676" cy="2894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b="1" dirty="0"/>
              <a:t>3</a:t>
            </a:r>
          </a:p>
        </p:txBody>
      </p:sp>
      <p:sp>
        <p:nvSpPr>
          <p:cNvPr id="136" name="Elipse 135">
            <a:extLst>
              <a:ext uri="{FF2B5EF4-FFF2-40B4-BE49-F238E27FC236}">
                <a16:creationId xmlns:a16="http://schemas.microsoft.com/office/drawing/2014/main" id="{B0DE9A2A-C57A-44AF-80A2-6FCAED9C28A8}"/>
              </a:ext>
            </a:extLst>
          </p:cNvPr>
          <p:cNvSpPr/>
          <p:nvPr/>
        </p:nvSpPr>
        <p:spPr>
          <a:xfrm>
            <a:off x="11726990" y="2832326"/>
            <a:ext cx="276676" cy="2894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b="1" dirty="0"/>
              <a:t>4</a:t>
            </a:r>
          </a:p>
        </p:txBody>
      </p:sp>
      <p:sp>
        <p:nvSpPr>
          <p:cNvPr id="137" name="Elipse 136">
            <a:extLst>
              <a:ext uri="{FF2B5EF4-FFF2-40B4-BE49-F238E27FC236}">
                <a16:creationId xmlns:a16="http://schemas.microsoft.com/office/drawing/2014/main" id="{A8D99A2D-B04B-4C72-889E-8C133E435442}"/>
              </a:ext>
            </a:extLst>
          </p:cNvPr>
          <p:cNvSpPr/>
          <p:nvPr/>
        </p:nvSpPr>
        <p:spPr>
          <a:xfrm>
            <a:off x="7428819" y="2350499"/>
            <a:ext cx="276676" cy="2894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b="1" dirty="0"/>
              <a:t>5</a:t>
            </a:r>
          </a:p>
        </p:txBody>
      </p:sp>
      <p:cxnSp>
        <p:nvCxnSpPr>
          <p:cNvPr id="138" name="Conector recto de flecha 137">
            <a:extLst>
              <a:ext uri="{FF2B5EF4-FFF2-40B4-BE49-F238E27FC236}">
                <a16:creationId xmlns:a16="http://schemas.microsoft.com/office/drawing/2014/main" id="{342A049E-7EE3-43D3-AFB7-00DB0165E5A6}"/>
              </a:ext>
            </a:extLst>
          </p:cNvPr>
          <p:cNvCxnSpPr>
            <a:cxnSpLocks/>
            <a:stCxn id="92" idx="3"/>
            <a:endCxn id="123" idx="0"/>
          </p:cNvCxnSpPr>
          <p:nvPr/>
        </p:nvCxnSpPr>
        <p:spPr>
          <a:xfrm>
            <a:off x="8570852" y="1356227"/>
            <a:ext cx="2124670" cy="472404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cto de flecha 137">
            <a:extLst>
              <a:ext uri="{FF2B5EF4-FFF2-40B4-BE49-F238E27FC236}">
                <a16:creationId xmlns:a16="http://schemas.microsoft.com/office/drawing/2014/main" id="{DED9CFFF-6B0F-4135-8DD0-2DCDD621C9FF}"/>
              </a:ext>
            </a:extLst>
          </p:cNvPr>
          <p:cNvCxnSpPr>
            <a:cxnSpLocks/>
            <a:stCxn id="95" idx="3"/>
            <a:endCxn id="123" idx="2"/>
          </p:cNvCxnSpPr>
          <p:nvPr/>
        </p:nvCxnSpPr>
        <p:spPr>
          <a:xfrm flipV="1">
            <a:off x="8587588" y="4767708"/>
            <a:ext cx="2107934" cy="48471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de flecha 141">
            <a:extLst>
              <a:ext uri="{FF2B5EF4-FFF2-40B4-BE49-F238E27FC236}">
                <a16:creationId xmlns:a16="http://schemas.microsoft.com/office/drawing/2014/main" id="{84B5A205-CD82-465E-B812-3E9EB473F87A}"/>
              </a:ext>
            </a:extLst>
          </p:cNvPr>
          <p:cNvCxnSpPr>
            <a:cxnSpLocks/>
          </p:cNvCxnSpPr>
          <p:nvPr/>
        </p:nvCxnSpPr>
        <p:spPr>
          <a:xfrm flipV="1">
            <a:off x="2403353" y="5620785"/>
            <a:ext cx="0" cy="4350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cto de flecha 145">
            <a:extLst>
              <a:ext uri="{FF2B5EF4-FFF2-40B4-BE49-F238E27FC236}">
                <a16:creationId xmlns:a16="http://schemas.microsoft.com/office/drawing/2014/main" id="{A0B1A004-21D5-4F59-8F80-447B996504F9}"/>
              </a:ext>
            </a:extLst>
          </p:cNvPr>
          <p:cNvCxnSpPr>
            <a:cxnSpLocks/>
          </p:cNvCxnSpPr>
          <p:nvPr/>
        </p:nvCxnSpPr>
        <p:spPr>
          <a:xfrm>
            <a:off x="3505095" y="5356568"/>
            <a:ext cx="2538945" cy="32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de flecha 146">
            <a:extLst>
              <a:ext uri="{FF2B5EF4-FFF2-40B4-BE49-F238E27FC236}">
                <a16:creationId xmlns:a16="http://schemas.microsoft.com/office/drawing/2014/main" id="{64AD4302-A9AF-4846-A2DA-19EA6A4C031C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4697822" y="4964494"/>
            <a:ext cx="0" cy="3920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5F34FEB7-A06F-437E-9FE1-B569095A5D0C}"/>
              </a:ext>
            </a:extLst>
          </p:cNvPr>
          <p:cNvCxnSpPr/>
          <p:nvPr/>
        </p:nvCxnSpPr>
        <p:spPr>
          <a:xfrm>
            <a:off x="1643215" y="587314"/>
            <a:ext cx="187903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Conector recto 154">
            <a:extLst>
              <a:ext uri="{FF2B5EF4-FFF2-40B4-BE49-F238E27FC236}">
                <a16:creationId xmlns:a16="http://schemas.microsoft.com/office/drawing/2014/main" id="{51CCDF9E-DF26-4ED7-9149-6E5D84A7BE94}"/>
              </a:ext>
            </a:extLst>
          </p:cNvPr>
          <p:cNvCxnSpPr>
            <a:cxnSpLocks/>
          </p:cNvCxnSpPr>
          <p:nvPr/>
        </p:nvCxnSpPr>
        <p:spPr>
          <a:xfrm>
            <a:off x="3658816" y="587314"/>
            <a:ext cx="2132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155">
            <a:extLst>
              <a:ext uri="{FF2B5EF4-FFF2-40B4-BE49-F238E27FC236}">
                <a16:creationId xmlns:a16="http://schemas.microsoft.com/office/drawing/2014/main" id="{B83A7C54-4CB5-47CC-BE9F-A694A093C3CA}"/>
              </a:ext>
            </a:extLst>
          </p:cNvPr>
          <p:cNvCxnSpPr>
            <a:cxnSpLocks/>
          </p:cNvCxnSpPr>
          <p:nvPr/>
        </p:nvCxnSpPr>
        <p:spPr>
          <a:xfrm>
            <a:off x="5972608" y="587314"/>
            <a:ext cx="25867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cto 158">
            <a:extLst>
              <a:ext uri="{FF2B5EF4-FFF2-40B4-BE49-F238E27FC236}">
                <a16:creationId xmlns:a16="http://schemas.microsoft.com/office/drawing/2014/main" id="{F396F459-C800-4BB1-B78C-D91280A6910D}"/>
              </a:ext>
            </a:extLst>
          </p:cNvPr>
          <p:cNvCxnSpPr>
            <a:cxnSpLocks/>
          </p:cNvCxnSpPr>
          <p:nvPr/>
        </p:nvCxnSpPr>
        <p:spPr>
          <a:xfrm>
            <a:off x="8915400" y="587314"/>
            <a:ext cx="2802640" cy="0"/>
          </a:xfrm>
          <a:prstGeom prst="line">
            <a:avLst/>
          </a:prstGeom>
          <a:ln>
            <a:solidFill>
              <a:srgbClr val="E2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ector recto de flecha 1038">
            <a:extLst>
              <a:ext uri="{FF2B5EF4-FFF2-40B4-BE49-F238E27FC236}">
                <a16:creationId xmlns:a16="http://schemas.microsoft.com/office/drawing/2014/main" id="{8336FE72-9638-485A-AC3E-E354ED1B35B7}"/>
              </a:ext>
            </a:extLst>
          </p:cNvPr>
          <p:cNvCxnSpPr>
            <a:cxnSpLocks/>
            <a:stCxn id="97" idx="3"/>
            <a:endCxn id="123" idx="1"/>
          </p:cNvCxnSpPr>
          <p:nvPr/>
        </p:nvCxnSpPr>
        <p:spPr>
          <a:xfrm>
            <a:off x="8559384" y="3291818"/>
            <a:ext cx="1232316" cy="635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ángulo 171">
            <a:extLst>
              <a:ext uri="{FF2B5EF4-FFF2-40B4-BE49-F238E27FC236}">
                <a16:creationId xmlns:a16="http://schemas.microsoft.com/office/drawing/2014/main" id="{5EE9720E-A818-46E7-B1F1-67D40DD08B26}"/>
              </a:ext>
            </a:extLst>
          </p:cNvPr>
          <p:cNvSpPr/>
          <p:nvPr/>
        </p:nvSpPr>
        <p:spPr>
          <a:xfrm>
            <a:off x="9249340" y="1046097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Cuadros de mando con información en tiempo real</a:t>
            </a:r>
          </a:p>
        </p:txBody>
      </p:sp>
      <p:sp>
        <p:nvSpPr>
          <p:cNvPr id="173" name="Rectángulo 172">
            <a:extLst>
              <a:ext uri="{FF2B5EF4-FFF2-40B4-BE49-F238E27FC236}">
                <a16:creationId xmlns:a16="http://schemas.microsoft.com/office/drawing/2014/main" id="{44FADF81-CCB9-4AE1-A436-90091F370E80}"/>
              </a:ext>
            </a:extLst>
          </p:cNvPr>
          <p:cNvSpPr/>
          <p:nvPr/>
        </p:nvSpPr>
        <p:spPr>
          <a:xfrm>
            <a:off x="6372819" y="5875922"/>
            <a:ext cx="2663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Creación DWL con dimensiones </a:t>
            </a:r>
          </a:p>
          <a:p>
            <a:r>
              <a:rPr lang="es-ES" sz="900" dirty="0">
                <a:latin typeface="Myriad Pro" panose="020B0503030403020204" pitchFamily="34" charset="0"/>
              </a:rPr>
              <a:t>para analítica de negocio y cuadros de mando</a:t>
            </a:r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99179FD8-A26C-496F-825E-9EF5D36676CD}"/>
              </a:ext>
            </a:extLst>
          </p:cNvPr>
          <p:cNvSpPr/>
          <p:nvPr/>
        </p:nvSpPr>
        <p:spPr>
          <a:xfrm>
            <a:off x="8582461" y="2940200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Publicación de algoritmos</a:t>
            </a:r>
          </a:p>
        </p:txBody>
      </p:sp>
      <p:sp>
        <p:nvSpPr>
          <p:cNvPr id="175" name="Rectángulo 174">
            <a:extLst>
              <a:ext uri="{FF2B5EF4-FFF2-40B4-BE49-F238E27FC236}">
                <a16:creationId xmlns:a16="http://schemas.microsoft.com/office/drawing/2014/main" id="{E415847F-4003-4D32-BE52-F8980EBB241B}"/>
              </a:ext>
            </a:extLst>
          </p:cNvPr>
          <p:cNvSpPr/>
          <p:nvPr/>
        </p:nvSpPr>
        <p:spPr>
          <a:xfrm>
            <a:off x="3891215" y="761693"/>
            <a:ext cx="2663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Ingesta de datos masivos y almacenaje </a:t>
            </a:r>
          </a:p>
          <a:p>
            <a:r>
              <a:rPr lang="es-ES" sz="900" dirty="0">
                <a:latin typeface="Myriad Pro" panose="020B0503030403020204" pitchFamily="34" charset="0"/>
              </a:rPr>
              <a:t>en crudo en datalake</a:t>
            </a:r>
          </a:p>
        </p:txBody>
      </p:sp>
      <p:sp>
        <p:nvSpPr>
          <p:cNvPr id="176" name="Rectángulo 175">
            <a:extLst>
              <a:ext uri="{FF2B5EF4-FFF2-40B4-BE49-F238E27FC236}">
                <a16:creationId xmlns:a16="http://schemas.microsoft.com/office/drawing/2014/main" id="{CA638BA3-1209-4A1D-88A9-9059722B06E4}"/>
              </a:ext>
            </a:extLst>
          </p:cNvPr>
          <p:cNvSpPr/>
          <p:nvPr/>
        </p:nvSpPr>
        <p:spPr>
          <a:xfrm>
            <a:off x="9080161" y="5389953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BI </a:t>
            </a:r>
            <a:r>
              <a:rPr lang="es-ES" sz="900" dirty="0" err="1">
                <a:latin typeface="Myriad Pro" panose="020B0503030403020204" pitchFamily="34" charset="0"/>
              </a:rPr>
              <a:t>reporting</a:t>
            </a:r>
            <a:r>
              <a:rPr lang="es-ES" sz="900" dirty="0">
                <a:latin typeface="Myriad Pro" panose="020B0503030403020204" pitchFamily="34" charset="0"/>
              </a:rPr>
              <a:t> con datos agregados y </a:t>
            </a:r>
            <a:r>
              <a:rPr lang="es-ES" sz="900" dirty="0" err="1">
                <a:latin typeface="Myriad Pro" panose="020B0503030403020204" pitchFamily="34" charset="0"/>
              </a:rPr>
              <a:t>dimesionados</a:t>
            </a:r>
            <a:endParaRPr lang="es-ES" sz="900" dirty="0">
              <a:latin typeface="Myriad Pro" panose="020B0503030403020204" pitchFamily="34" charset="0"/>
            </a:endParaRPr>
          </a:p>
        </p:txBody>
      </p:sp>
      <p:pic>
        <p:nvPicPr>
          <p:cNvPr id="1043" name="Picture 18" descr="TensorFlow">
            <a:extLst>
              <a:ext uri="{FF2B5EF4-FFF2-40B4-BE49-F238E27FC236}">
                <a16:creationId xmlns:a16="http://schemas.microsoft.com/office/drawing/2014/main" id="{20FB7B07-FD7E-4D09-AB72-0A84401CD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053" y="2951704"/>
            <a:ext cx="1282901" cy="7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32" descr="Redes Sociales Para Empresas - White Website Icon Transparent - Free  Transparent PNG Download - PNGkey">
            <a:extLst>
              <a:ext uri="{FF2B5EF4-FFF2-40B4-BE49-F238E27FC236}">
                <a16:creationId xmlns:a16="http://schemas.microsoft.com/office/drawing/2014/main" id="{97AA7BB5-7AB9-4D20-B9CE-AF778F944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2" y="2772485"/>
            <a:ext cx="625177" cy="63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Rectángulo: esquinas redondeadas 187">
            <a:extLst>
              <a:ext uri="{FF2B5EF4-FFF2-40B4-BE49-F238E27FC236}">
                <a16:creationId xmlns:a16="http://schemas.microsoft.com/office/drawing/2014/main" id="{E0E0C62A-2BD5-460D-8931-852C40C81345}"/>
              </a:ext>
            </a:extLst>
          </p:cNvPr>
          <p:cNvSpPr/>
          <p:nvPr/>
        </p:nvSpPr>
        <p:spPr>
          <a:xfrm>
            <a:off x="120930" y="2516405"/>
            <a:ext cx="957475" cy="11802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89" name="Conector recto de flecha 188">
            <a:extLst>
              <a:ext uri="{FF2B5EF4-FFF2-40B4-BE49-F238E27FC236}">
                <a16:creationId xmlns:a16="http://schemas.microsoft.com/office/drawing/2014/main" id="{8FE4184B-408C-4BC2-A622-0FB6D90F95B8}"/>
              </a:ext>
            </a:extLst>
          </p:cNvPr>
          <p:cNvCxnSpPr>
            <a:cxnSpLocks/>
          </p:cNvCxnSpPr>
          <p:nvPr/>
        </p:nvCxnSpPr>
        <p:spPr>
          <a:xfrm>
            <a:off x="1106454" y="1486973"/>
            <a:ext cx="53676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cto de flecha 190">
            <a:extLst>
              <a:ext uri="{FF2B5EF4-FFF2-40B4-BE49-F238E27FC236}">
                <a16:creationId xmlns:a16="http://schemas.microsoft.com/office/drawing/2014/main" id="{F825C454-FE0E-4033-AC12-450B365C21F5}"/>
              </a:ext>
            </a:extLst>
          </p:cNvPr>
          <p:cNvCxnSpPr>
            <a:cxnSpLocks/>
          </p:cNvCxnSpPr>
          <p:nvPr/>
        </p:nvCxnSpPr>
        <p:spPr>
          <a:xfrm>
            <a:off x="1106454" y="3171032"/>
            <a:ext cx="53676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DB3C2AAB-08E7-4F2D-82C8-B3E2349F2BDE}"/>
              </a:ext>
            </a:extLst>
          </p:cNvPr>
          <p:cNvSpPr txBox="1"/>
          <p:nvPr/>
        </p:nvSpPr>
        <p:spPr>
          <a:xfrm>
            <a:off x="1294035" y="617966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ERP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A2061EF4-9F99-4D70-BEC8-356E84C7F43C}"/>
              </a:ext>
            </a:extLst>
          </p:cNvPr>
          <p:cNvSpPr txBox="1"/>
          <p:nvPr/>
        </p:nvSpPr>
        <p:spPr>
          <a:xfrm>
            <a:off x="2133086" y="6179662"/>
            <a:ext cx="81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GMAO</a:t>
            </a:r>
          </a:p>
        </p:txBody>
      </p:sp>
    </p:spTree>
    <p:extLst>
      <p:ext uri="{BB962C8B-B14F-4D97-AF65-F5344CB8AC3E}">
        <p14:creationId xmlns:p14="http://schemas.microsoft.com/office/powerpoint/2010/main" val="1033199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09DF998-7125-41DB-B7CE-820205C6391B}"/>
              </a:ext>
            </a:extLst>
          </p:cNvPr>
          <p:cNvSpPr/>
          <p:nvPr/>
        </p:nvSpPr>
        <p:spPr>
          <a:xfrm>
            <a:off x="2290439" y="1766656"/>
            <a:ext cx="2343705" cy="12961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ORION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75C17E5-41CD-4658-9897-40BB06B29F55}"/>
              </a:ext>
            </a:extLst>
          </p:cNvPr>
          <p:cNvSpPr/>
          <p:nvPr/>
        </p:nvSpPr>
        <p:spPr>
          <a:xfrm>
            <a:off x="6613864" y="1766656"/>
            <a:ext cx="2343705" cy="12961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CYGNUS</a:t>
            </a:r>
          </a:p>
        </p:txBody>
      </p:sp>
      <p:sp>
        <p:nvSpPr>
          <p:cNvPr id="6" name="Cilindro 5">
            <a:extLst>
              <a:ext uri="{FF2B5EF4-FFF2-40B4-BE49-F238E27FC236}">
                <a16:creationId xmlns:a16="http://schemas.microsoft.com/office/drawing/2014/main" id="{01E240C6-28B3-4D17-99F6-E6832893AC2A}"/>
              </a:ext>
            </a:extLst>
          </p:cNvPr>
          <p:cNvSpPr/>
          <p:nvPr/>
        </p:nvSpPr>
        <p:spPr>
          <a:xfrm>
            <a:off x="2920753" y="4005308"/>
            <a:ext cx="1083076" cy="65694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Mongo</a:t>
            </a:r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7FD838CA-1BA8-4CDA-B106-4F61BD3C98CD}"/>
              </a:ext>
            </a:extLst>
          </p:cNvPr>
          <p:cNvSpPr/>
          <p:nvPr/>
        </p:nvSpPr>
        <p:spPr>
          <a:xfrm>
            <a:off x="7244178" y="4005308"/>
            <a:ext cx="1083076" cy="65694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Mongo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4C8D1F7-6788-4C54-98D6-EFE15CD0DDFE}"/>
              </a:ext>
            </a:extLst>
          </p:cNvPr>
          <p:cNvCxnSpPr>
            <a:endCxn id="4" idx="2"/>
          </p:cNvCxnSpPr>
          <p:nvPr/>
        </p:nvCxnSpPr>
        <p:spPr>
          <a:xfrm flipV="1">
            <a:off x="3462291" y="3062796"/>
            <a:ext cx="1" cy="86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BB21005-2DB6-4954-B42D-9D1DA392F0DB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4634144" y="2414726"/>
            <a:ext cx="1979720" cy="22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4D9B502-2A31-4181-AB32-0CFD9D258175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flipH="1">
            <a:off x="7785716" y="3062796"/>
            <a:ext cx="1" cy="942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7C0C76A-1D77-4391-A8B7-C739F320E462}"/>
              </a:ext>
            </a:extLst>
          </p:cNvPr>
          <p:cNvSpPr txBox="1"/>
          <p:nvPr/>
        </p:nvSpPr>
        <p:spPr>
          <a:xfrm>
            <a:off x="5058658" y="204539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Suscripción</a:t>
            </a:r>
          </a:p>
        </p:txBody>
      </p:sp>
    </p:spTree>
    <p:extLst>
      <p:ext uri="{BB962C8B-B14F-4D97-AF65-F5344CB8AC3E}">
        <p14:creationId xmlns:p14="http://schemas.microsoft.com/office/powerpoint/2010/main" val="515998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2677682-BC56-4D0B-B9A0-520020285F3A}"/>
              </a:ext>
            </a:extLst>
          </p:cNvPr>
          <p:cNvSpPr/>
          <p:nvPr/>
        </p:nvSpPr>
        <p:spPr>
          <a:xfrm>
            <a:off x="2276844" y="1460750"/>
            <a:ext cx="1616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Facturación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BF1AA65-6853-4ADC-84D0-C5B373FB4657}"/>
              </a:ext>
            </a:extLst>
          </p:cNvPr>
          <p:cNvSpPr/>
          <p:nvPr/>
        </p:nvSpPr>
        <p:spPr>
          <a:xfrm>
            <a:off x="2456497" y="4209234"/>
            <a:ext cx="1616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Clientes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9799F85-72FD-4A05-AAD9-764E9AB6E57A}"/>
              </a:ext>
            </a:extLst>
          </p:cNvPr>
          <p:cNvSpPr/>
          <p:nvPr/>
        </p:nvSpPr>
        <p:spPr>
          <a:xfrm>
            <a:off x="6703362" y="4237157"/>
            <a:ext cx="1616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Integraciones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9AC28B3-4BFC-4816-A19C-8F0176971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924" y="2564159"/>
            <a:ext cx="11338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32,3 M€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EEAEE89-A298-42D5-89CA-B7CBB935F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4722" y="2571089"/>
            <a:ext cx="1185025" cy="40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39,8 M€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F9B2D71-73AE-43AC-B2AF-D5CBC6381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81" y="2580473"/>
            <a:ext cx="11599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27,6 M€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CCC72FD-7B23-4B3B-9C5A-4128E7DFE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29" y="3482055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2017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653A47-A659-4C51-A3BA-82C9B4134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709" y="3482055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2018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1A15B72-EBAA-4B2A-B35A-3ACF3A113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4723" y="3482055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2019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32856E7-D182-48D4-9AEA-DFB79B61AF3B}"/>
              </a:ext>
            </a:extLst>
          </p:cNvPr>
          <p:cNvSpPr/>
          <p:nvPr/>
        </p:nvSpPr>
        <p:spPr>
          <a:xfrm>
            <a:off x="8524844" y="1411103"/>
            <a:ext cx="1616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Empleados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1856B21-20FC-49A6-A689-4B0D4A87A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766" y="3473056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2017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B5F0637-597F-4F09-BD85-6BB983B9D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382" y="3473056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2018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539AD7-F187-4B86-850F-DEEDB21F5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9864" y="3473056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2019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0C8805E-ABF0-4586-8053-5D780F22B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107" y="3075891"/>
            <a:ext cx="1108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413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5507B51-4B07-4A4C-989D-6D95C46E2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011" y="3075891"/>
            <a:ext cx="1185025" cy="40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480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ACC6777-3282-4FDD-8B09-8FB037C46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558" y="3061797"/>
            <a:ext cx="11599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380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29C31C1-980B-4ADD-B1C3-5223EA496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66" y="4687123"/>
            <a:ext cx="626609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mr-IN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…</a:t>
            </a:r>
            <a:r>
              <a:rPr lang="es-E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 más de 3.000 CLIENTES activos</a:t>
            </a:r>
          </a:p>
          <a:p>
            <a:endParaRPr lang="es-ES" altLang="es-ES" sz="2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  <a:p>
            <a:r>
              <a:rPr lang="es-ES" altLang="es-ES" sz="24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… más de 300 Clientes de AAPP</a:t>
            </a:r>
            <a:endParaRPr lang="en-US" altLang="es-ES" sz="24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0779F31E-E52B-4DF6-AABD-3F3F5E499385}"/>
              </a:ext>
            </a:extLst>
          </p:cNvPr>
          <p:cNvSpPr/>
          <p:nvPr/>
        </p:nvSpPr>
        <p:spPr>
          <a:xfrm>
            <a:off x="175361" y="2154615"/>
            <a:ext cx="1219198" cy="1219198"/>
          </a:xfrm>
          <a:prstGeom prst="ellipse">
            <a:avLst/>
          </a:prstGeom>
          <a:noFill/>
          <a:ln>
            <a:solidFill>
              <a:srgbClr val="D811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5DD40D8-D5D8-4A94-81EC-C36B4ABB26EC}"/>
              </a:ext>
            </a:extLst>
          </p:cNvPr>
          <p:cNvSpPr/>
          <p:nvPr/>
        </p:nvSpPr>
        <p:spPr>
          <a:xfrm>
            <a:off x="1656054" y="2154615"/>
            <a:ext cx="1219198" cy="1219198"/>
          </a:xfrm>
          <a:prstGeom prst="ellipse">
            <a:avLst/>
          </a:prstGeom>
          <a:noFill/>
          <a:ln>
            <a:solidFill>
              <a:srgbClr val="D811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5B8B165-83FB-4BDA-A3AB-A9A830295569}"/>
              </a:ext>
            </a:extLst>
          </p:cNvPr>
          <p:cNvSpPr/>
          <p:nvPr/>
        </p:nvSpPr>
        <p:spPr>
          <a:xfrm>
            <a:off x="3136748" y="2154615"/>
            <a:ext cx="1219198" cy="1219198"/>
          </a:xfrm>
          <a:prstGeom prst="ellipse">
            <a:avLst/>
          </a:prstGeom>
          <a:noFill/>
          <a:ln>
            <a:solidFill>
              <a:srgbClr val="D811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7D937B5A-9E57-4886-ABA8-BA001920B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20" y="1961486"/>
            <a:ext cx="1128862" cy="112886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7BC8EE7-0906-4297-A81F-D5A08B85A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561" y="1961486"/>
            <a:ext cx="1133090" cy="112886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F5AAE94-9C22-4E74-9713-E44C1B807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258" y="1961486"/>
            <a:ext cx="1133090" cy="1128862"/>
          </a:xfrm>
          <a:prstGeom prst="rect">
            <a:avLst/>
          </a:prstGeom>
        </p:spPr>
      </p:pic>
      <p:sp>
        <p:nvSpPr>
          <p:cNvPr id="50" name="Rectángulo 2">
            <a:extLst>
              <a:ext uri="{FF2B5EF4-FFF2-40B4-BE49-F238E27FC236}">
                <a16:creationId xmlns:a16="http://schemas.microsoft.com/office/drawing/2014/main" id="{48C194CE-E7AD-4522-9215-4297D33FE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656" y="4693015"/>
            <a:ext cx="57827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“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Desde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2007 se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han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integrado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altLang="es-ES" sz="24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+ de 20 </a:t>
            </a:r>
            <a:r>
              <a:rPr lang="en-US" altLang="es-ES" sz="2400" b="1" dirty="0" err="1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empresas</a:t>
            </a:r>
            <a:r>
              <a:rPr lang="en-US" altLang="es-ES" sz="24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 </a:t>
            </a:r>
            <a:r>
              <a:rPr lang="en-US" altLang="es-ES" sz="2400" b="1" dirty="0" err="1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especializadas</a:t>
            </a:r>
            <a:r>
              <a:rPr lang="en-US" altLang="es-ES" sz="24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en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diferentes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áreas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de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tecnología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”.</a:t>
            </a: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9490113B-F2FF-4F29-A6F9-4CF60BAE4F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12" y="6297144"/>
            <a:ext cx="1583798" cy="640886"/>
          </a:xfrm>
          <a:prstGeom prst="rect">
            <a:avLst/>
          </a:prstGeom>
        </p:spPr>
      </p:pic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E2F2AEE7-E7E9-4760-9DCC-53C7BABB46FC}"/>
              </a:ext>
            </a:extLst>
          </p:cNvPr>
          <p:cNvCxnSpPr/>
          <p:nvPr/>
        </p:nvCxnSpPr>
        <p:spPr>
          <a:xfrm>
            <a:off x="489653" y="6297144"/>
            <a:ext cx="11502957" cy="0"/>
          </a:xfrm>
          <a:prstGeom prst="line">
            <a:avLst/>
          </a:prstGeom>
          <a:ln>
            <a:solidFill>
              <a:srgbClr val="D81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D977304-E77D-4033-8E06-A95EE139F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144" y="2560136"/>
            <a:ext cx="1185025" cy="40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41,9 M€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9C670EA-F485-4CB6-8B25-1B9C61DB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1145" y="3471102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2020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D3BECEE6-850B-4BB7-B638-0B364D7F956B}"/>
              </a:ext>
            </a:extLst>
          </p:cNvPr>
          <p:cNvSpPr/>
          <p:nvPr/>
        </p:nvSpPr>
        <p:spPr>
          <a:xfrm>
            <a:off x="4613170" y="2143662"/>
            <a:ext cx="1219198" cy="1219198"/>
          </a:xfrm>
          <a:prstGeom prst="ellipse">
            <a:avLst/>
          </a:prstGeom>
          <a:noFill/>
          <a:ln>
            <a:solidFill>
              <a:srgbClr val="D811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62FAD18-1D01-403F-A862-A9A55C6C6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1840" y="3470008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2020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EE4FDB2B-AEE5-460F-A2DD-AEE2C0A61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4987" y="3072843"/>
            <a:ext cx="1185025" cy="40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505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5D4C3925-F267-4A89-A907-4F7B3970D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34" y="1958438"/>
            <a:ext cx="1133090" cy="112886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9798AC9-3D3D-4437-8CF9-375102B0B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" t="38671" r="50000"/>
          <a:stretch/>
        </p:blipFill>
        <p:spPr>
          <a:xfrm>
            <a:off x="10799064" y="1546953"/>
            <a:ext cx="541333" cy="692314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3376BCFF-132A-431A-A042-1147B8DE0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5508" y="353268"/>
            <a:ext cx="25285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Evolución</a:t>
            </a:r>
            <a:endParaRPr lang="en-US" altLang="es-ES" sz="4000" b="1" dirty="0">
              <a:solidFill>
                <a:srgbClr val="E6007E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A753CF45-B0F3-4EB7-AA32-B9A399DC4C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A7EF419F-348F-4775-B9CF-0C0B26F748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81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94D60EDD-7967-487E-B932-655EEC89351D}"/>
              </a:ext>
            </a:extLst>
          </p:cNvPr>
          <p:cNvSpPr/>
          <p:nvPr/>
        </p:nvSpPr>
        <p:spPr>
          <a:xfrm>
            <a:off x="1367161" y="1047566"/>
            <a:ext cx="9161756" cy="56328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09DF998-7125-41DB-B7CE-820205C6391B}"/>
              </a:ext>
            </a:extLst>
          </p:cNvPr>
          <p:cNvSpPr/>
          <p:nvPr/>
        </p:nvSpPr>
        <p:spPr>
          <a:xfrm>
            <a:off x="2290439" y="1766656"/>
            <a:ext cx="2343705" cy="12961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ORION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75C17E5-41CD-4658-9897-40BB06B29F55}"/>
              </a:ext>
            </a:extLst>
          </p:cNvPr>
          <p:cNvSpPr/>
          <p:nvPr/>
        </p:nvSpPr>
        <p:spPr>
          <a:xfrm>
            <a:off x="6613864" y="1766656"/>
            <a:ext cx="2343705" cy="12961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CYGNUS</a:t>
            </a:r>
          </a:p>
        </p:txBody>
      </p:sp>
      <p:sp>
        <p:nvSpPr>
          <p:cNvPr id="6" name="Cilindro 5">
            <a:extLst>
              <a:ext uri="{FF2B5EF4-FFF2-40B4-BE49-F238E27FC236}">
                <a16:creationId xmlns:a16="http://schemas.microsoft.com/office/drawing/2014/main" id="{01E240C6-28B3-4D17-99F6-E6832893AC2A}"/>
              </a:ext>
            </a:extLst>
          </p:cNvPr>
          <p:cNvSpPr/>
          <p:nvPr/>
        </p:nvSpPr>
        <p:spPr>
          <a:xfrm>
            <a:off x="2920753" y="4005308"/>
            <a:ext cx="1083076" cy="65694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Mongo</a:t>
            </a:r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7FD838CA-1BA8-4CDA-B106-4F61BD3C98CD}"/>
              </a:ext>
            </a:extLst>
          </p:cNvPr>
          <p:cNvSpPr/>
          <p:nvPr/>
        </p:nvSpPr>
        <p:spPr>
          <a:xfrm>
            <a:off x="7244178" y="3429000"/>
            <a:ext cx="1083076" cy="65694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Mongo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4C8D1F7-6788-4C54-98D6-EFE15CD0DDFE}"/>
              </a:ext>
            </a:extLst>
          </p:cNvPr>
          <p:cNvCxnSpPr>
            <a:endCxn id="4" idx="2"/>
          </p:cNvCxnSpPr>
          <p:nvPr/>
        </p:nvCxnSpPr>
        <p:spPr>
          <a:xfrm flipV="1">
            <a:off x="3462291" y="3062796"/>
            <a:ext cx="1" cy="86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BB21005-2DB6-4954-B42D-9D1DA392F0DB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4634144" y="2414726"/>
            <a:ext cx="1979720" cy="22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4D9B502-2A31-4181-AB32-0CFD9D258175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flipH="1">
            <a:off x="7785716" y="3062796"/>
            <a:ext cx="1" cy="3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7C0C76A-1D77-4391-A8B7-C739F320E462}"/>
              </a:ext>
            </a:extLst>
          </p:cNvPr>
          <p:cNvSpPr txBox="1"/>
          <p:nvPr/>
        </p:nvSpPr>
        <p:spPr>
          <a:xfrm>
            <a:off x="5058658" y="204539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Suscripción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D589FA26-0E0F-4DBA-B0CF-0ECA16D300DE}"/>
              </a:ext>
            </a:extLst>
          </p:cNvPr>
          <p:cNvSpPr/>
          <p:nvPr/>
        </p:nvSpPr>
        <p:spPr>
          <a:xfrm>
            <a:off x="6613863" y="4421079"/>
            <a:ext cx="2343705" cy="12961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CYGNUS-SQL</a:t>
            </a:r>
          </a:p>
        </p:txBody>
      </p:sp>
      <p:sp>
        <p:nvSpPr>
          <p:cNvPr id="13" name="Cilindro 12">
            <a:extLst>
              <a:ext uri="{FF2B5EF4-FFF2-40B4-BE49-F238E27FC236}">
                <a16:creationId xmlns:a16="http://schemas.microsoft.com/office/drawing/2014/main" id="{70709878-8480-4757-9CF0-B0096E2055B1}"/>
              </a:ext>
            </a:extLst>
          </p:cNvPr>
          <p:cNvSpPr/>
          <p:nvPr/>
        </p:nvSpPr>
        <p:spPr>
          <a:xfrm>
            <a:off x="7068105" y="6023499"/>
            <a:ext cx="1435222" cy="656948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PostgreSQL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E0DE2A0-2C1F-4C14-9CCB-A256BB8DF234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634143" y="2456896"/>
            <a:ext cx="1979720" cy="2612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EDA69D5-598A-4B15-8C19-9589A1F7F0BE}"/>
              </a:ext>
            </a:extLst>
          </p:cNvPr>
          <p:cNvCxnSpPr>
            <a:cxnSpLocks/>
          </p:cNvCxnSpPr>
          <p:nvPr/>
        </p:nvCxnSpPr>
        <p:spPr>
          <a:xfrm flipH="1">
            <a:off x="7812348" y="5703901"/>
            <a:ext cx="1" cy="3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99CC7E6-9EC7-4966-A123-56224104752E}"/>
              </a:ext>
            </a:extLst>
          </p:cNvPr>
          <p:cNvSpPr/>
          <p:nvPr/>
        </p:nvSpPr>
        <p:spPr>
          <a:xfrm>
            <a:off x="4003829" y="5235436"/>
            <a:ext cx="2960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451A5"/>
                </a:solidFill>
                <a:latin typeface="IBMPlexMono,  Courier New"/>
              </a:rPr>
              <a:t>http://cygnus-sql:5055/notify</a:t>
            </a:r>
            <a:endParaRPr lang="es-ES" b="0" dirty="0">
              <a:solidFill>
                <a:srgbClr val="000000"/>
              </a:solidFill>
              <a:effectLst/>
              <a:latin typeface="IBMPlexMono, 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3716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id="{2DA7DC07-18B0-4EFA-8AD0-46F81DE43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7235" y="281925"/>
            <a:ext cx="19556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Sedes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0EA2BE93-5375-4EDA-B7A1-6438BE2546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12" y="6297144"/>
            <a:ext cx="1583798" cy="640886"/>
          </a:xfrm>
          <a:prstGeom prst="rect">
            <a:avLst/>
          </a:prstGeom>
        </p:spPr>
      </p:pic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E3D4FAE4-156B-46CF-B171-C35E36F8F826}"/>
              </a:ext>
            </a:extLst>
          </p:cNvPr>
          <p:cNvCxnSpPr>
            <a:cxnSpLocks/>
          </p:cNvCxnSpPr>
          <p:nvPr/>
        </p:nvCxnSpPr>
        <p:spPr>
          <a:xfrm>
            <a:off x="204281" y="6297144"/>
            <a:ext cx="11788329" cy="0"/>
          </a:xfrm>
          <a:prstGeom prst="line">
            <a:avLst/>
          </a:prstGeom>
          <a:ln>
            <a:solidFill>
              <a:srgbClr val="D81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Mapa&#10;&#10;Descripción generada automáticamente">
            <a:extLst>
              <a:ext uri="{FF2B5EF4-FFF2-40B4-BE49-F238E27FC236}">
                <a16:creationId xmlns:a16="http://schemas.microsoft.com/office/drawing/2014/main" id="{F60748CB-5741-4F74-BADD-0CF82EF8A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2" y="1323068"/>
            <a:ext cx="10881676" cy="48758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CA3D0E-A9CA-496F-8F04-7B5C467BAA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A9CCDDC-177E-4C30-8E84-5D119383A1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44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876771" y="3370839"/>
            <a:ext cx="1051665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rgbClr val="C0366B"/>
                </a:solidFill>
                <a:latin typeface="Myriad Pro" charset="0"/>
                <a:ea typeface="Myriad Pro" charset="0"/>
                <a:cs typeface="Myriad Pro" charset="0"/>
              </a:rPr>
              <a:t>Nunsys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 es una empresa especializada en la implantación de 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soluciones integrales de tecnología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. Realiza proyectos de 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Comunicaciones, Sistemas, y Software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, dirigidos tanto a Empresas Privadas como a Entidades Públicas.</a:t>
            </a:r>
          </a:p>
          <a:p>
            <a:pPr algn="just">
              <a:lnSpc>
                <a:spcPct val="150000"/>
              </a:lnSpc>
            </a:pP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Con un equipo de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 más de 500 personas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, somos capaces de combinar diferentes tecnologías y ofrecer soluciones únicas para cubrir cualquier necesidad de aquellas 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empresas que apuestan por la innovación y la transformación digital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Además, contamos con 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15 delegaciones en España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, por lo que ofrecemos servicios en todo el territorio nacional. </a:t>
            </a:r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948840" y="6291943"/>
            <a:ext cx="11340397" cy="25475"/>
          </a:xfrm>
          <a:prstGeom prst="line">
            <a:avLst/>
          </a:prstGeom>
          <a:ln>
            <a:solidFill>
              <a:srgbClr val="C03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964180"/>
          </a:xfrm>
          <a:prstGeom prst="rect">
            <a:avLst/>
          </a:prstGeom>
        </p:spPr>
      </p:pic>
      <p:sp>
        <p:nvSpPr>
          <p:cNvPr id="10" name="Rectángulo 9"/>
          <p:cNvSpPr>
            <a:spLocks noChangeArrowheads="1"/>
          </p:cNvSpPr>
          <p:nvPr/>
        </p:nvSpPr>
        <p:spPr bwMode="auto">
          <a:xfrm>
            <a:off x="851603" y="543607"/>
            <a:ext cx="68667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3600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Nunsys: </a:t>
            </a:r>
            <a:r>
              <a:rPr lang="es-ES" altLang="es-ES" sz="3600" dirty="0">
                <a:solidFill>
                  <a:srgbClr val="595959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Nosotros</a:t>
            </a:r>
            <a:endParaRPr lang="en-US" altLang="es-ES" sz="3600" dirty="0">
              <a:solidFill>
                <a:srgbClr val="595959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497E149-5AED-4617-B4DD-7CC5B96630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6C93D0-8546-487D-A117-66A495DDC4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12" y="6297144"/>
            <a:ext cx="1583798" cy="6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2063" y="3102251"/>
            <a:ext cx="171527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dirty="0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Administración</a:t>
            </a:r>
          </a:p>
          <a:p>
            <a:pPr algn="ctr"/>
            <a:r>
              <a:rPr lang="es-ES" altLang="es-ES" dirty="0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Pública</a:t>
            </a:r>
            <a:endParaRPr lang="en-US" altLang="es-ES" dirty="0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4547508" y="1843073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Elipse 26"/>
          <p:cNvSpPr/>
          <p:nvPr/>
        </p:nvSpPr>
        <p:spPr>
          <a:xfrm>
            <a:off x="2848160" y="186127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0" name="Elipse 29"/>
          <p:cNvSpPr/>
          <p:nvPr/>
        </p:nvSpPr>
        <p:spPr>
          <a:xfrm>
            <a:off x="1106470" y="1854466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Elipse 31"/>
          <p:cNvSpPr/>
          <p:nvPr/>
        </p:nvSpPr>
        <p:spPr>
          <a:xfrm>
            <a:off x="6215910" y="186127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Elipse 34"/>
          <p:cNvSpPr/>
          <p:nvPr/>
        </p:nvSpPr>
        <p:spPr>
          <a:xfrm>
            <a:off x="7899785" y="186127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0123" y="3120453"/>
            <a:ext cx="17152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Automoción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708" y="3120453"/>
            <a:ext cx="17974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Construcción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9583659" y="186127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8373" y="3120453"/>
            <a:ext cx="17974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Educación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1164285" y="417156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135" y="5438322"/>
            <a:ext cx="17974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Museos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2848160" y="417156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Elipse 44"/>
          <p:cNvSpPr/>
          <p:nvPr/>
        </p:nvSpPr>
        <p:spPr>
          <a:xfrm>
            <a:off x="4595406" y="417156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Elipse 45"/>
          <p:cNvSpPr/>
          <p:nvPr/>
        </p:nvSpPr>
        <p:spPr>
          <a:xfrm>
            <a:off x="6215910" y="417156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Elipse 46"/>
          <p:cNvSpPr/>
          <p:nvPr/>
        </p:nvSpPr>
        <p:spPr>
          <a:xfrm>
            <a:off x="7924857" y="417156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Elipse 47"/>
          <p:cNvSpPr/>
          <p:nvPr/>
        </p:nvSpPr>
        <p:spPr>
          <a:xfrm>
            <a:off x="9583659" y="4161616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010" y="5438322"/>
            <a:ext cx="17974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Químico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6256" y="5438322"/>
            <a:ext cx="17974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err="1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Retail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828" y="5438322"/>
            <a:ext cx="17974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Alimentación Bodegas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804" y="5438322"/>
            <a:ext cx="17974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Transporte </a:t>
            </a:r>
          </a:p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y logística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0000" y="5438322"/>
            <a:ext cx="17974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Turismo</a:t>
            </a:r>
          </a:p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Hoteles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53D0263C-20AA-40E4-A7E9-12BBBBE10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845" y="420064"/>
            <a:ext cx="1111881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3600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Nunsys:  </a:t>
            </a:r>
            <a:r>
              <a:rPr lang="es-ES" altLang="es-ES" sz="3600" dirty="0">
                <a:solidFill>
                  <a:srgbClr val="595959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Los sectores para los que       </a:t>
            </a:r>
          </a:p>
          <a:p>
            <a:r>
              <a:rPr lang="es-ES" altLang="es-ES" sz="3600" dirty="0">
                <a:solidFill>
                  <a:srgbClr val="595959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                      trabajamos</a:t>
            </a:r>
            <a:endParaRPr lang="en-US" altLang="es-ES" sz="3600" dirty="0">
              <a:solidFill>
                <a:srgbClr val="595959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828" y="3113644"/>
            <a:ext cx="17152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Sanidad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7874" y="3120453"/>
            <a:ext cx="17152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Banca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74" y="2042596"/>
            <a:ext cx="816864" cy="81381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77" y="4394664"/>
            <a:ext cx="816864" cy="8138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26" y="2075965"/>
            <a:ext cx="816864" cy="8138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77" y="2060416"/>
            <a:ext cx="816864" cy="8138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951" y="2085785"/>
            <a:ext cx="816864" cy="8138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213" y="2126919"/>
            <a:ext cx="813816" cy="8138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12" y="4382011"/>
            <a:ext cx="813816" cy="81381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745" y="4364307"/>
            <a:ext cx="816864" cy="81381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62" y="4354507"/>
            <a:ext cx="813816" cy="813816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350" y="4360826"/>
            <a:ext cx="813816" cy="813816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61" y="2055029"/>
            <a:ext cx="813816" cy="81381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133" y="4394664"/>
            <a:ext cx="813816" cy="813816"/>
          </a:xfrm>
          <a:prstGeom prst="rect">
            <a:avLst/>
          </a:prstGeom>
        </p:spPr>
      </p:pic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A4271555-426D-474B-830A-F28924728B68}"/>
              </a:ext>
            </a:extLst>
          </p:cNvPr>
          <p:cNvCxnSpPr/>
          <p:nvPr/>
        </p:nvCxnSpPr>
        <p:spPr>
          <a:xfrm flipV="1">
            <a:off x="851603" y="6259081"/>
            <a:ext cx="11340397" cy="25475"/>
          </a:xfrm>
          <a:prstGeom prst="line">
            <a:avLst/>
          </a:prstGeom>
          <a:ln>
            <a:solidFill>
              <a:srgbClr val="C03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n 56">
            <a:extLst>
              <a:ext uri="{FF2B5EF4-FFF2-40B4-BE49-F238E27FC236}">
                <a16:creationId xmlns:a16="http://schemas.microsoft.com/office/drawing/2014/main" id="{BC8B2C63-BCE6-44D2-BF10-D04A0C1BAE3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7AAB0E48-EE38-4DE6-A09F-F2FEBCFE40A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12" y="6297144"/>
            <a:ext cx="1583798" cy="6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upo 83">
            <a:extLst>
              <a:ext uri="{FF2B5EF4-FFF2-40B4-BE49-F238E27FC236}">
                <a16:creationId xmlns:a16="http://schemas.microsoft.com/office/drawing/2014/main" id="{97DD4102-C052-0844-BF17-D808AB2CE878}"/>
              </a:ext>
            </a:extLst>
          </p:cNvPr>
          <p:cNvGrpSpPr/>
          <p:nvPr/>
        </p:nvGrpSpPr>
        <p:grpSpPr>
          <a:xfrm>
            <a:off x="541432" y="3599386"/>
            <a:ext cx="10982294" cy="1323589"/>
            <a:chOff x="541432" y="3599386"/>
            <a:chExt cx="10982294" cy="1323589"/>
          </a:xfrm>
        </p:grpSpPr>
        <p:grpSp>
          <p:nvGrpSpPr>
            <p:cNvPr id="81" name="Grupo 80">
              <a:extLst>
                <a:ext uri="{FF2B5EF4-FFF2-40B4-BE49-F238E27FC236}">
                  <a16:creationId xmlns:a16="http://schemas.microsoft.com/office/drawing/2014/main" id="{03D2AEEF-1624-694F-AC56-22F47F84F0A6}"/>
                </a:ext>
              </a:extLst>
            </p:cNvPr>
            <p:cNvGrpSpPr/>
            <p:nvPr/>
          </p:nvGrpSpPr>
          <p:grpSpPr>
            <a:xfrm>
              <a:off x="541432" y="3599386"/>
              <a:ext cx="10982294" cy="1323589"/>
              <a:chOff x="541432" y="3599386"/>
              <a:chExt cx="10982294" cy="1323589"/>
            </a:xfrm>
          </p:grpSpPr>
          <p:sp>
            <p:nvSpPr>
              <p:cNvPr id="385" name="Título 1">
                <a:extLst>
                  <a:ext uri="{FF2B5EF4-FFF2-40B4-BE49-F238E27FC236}">
                    <a16:creationId xmlns:a16="http://schemas.microsoft.com/office/drawing/2014/main" id="{113C9116-E5FA-064F-995E-CCA8C479E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62105" y="4233372"/>
                <a:ext cx="1477233" cy="449826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pPr algn="ctr"/>
                <a:r>
                  <a:rPr lang="es-ES" sz="1100" dirty="0" err="1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Reciclabox</a:t>
                </a:r>
                <a:endParaRPr lang="es-ES" sz="1100" dirty="0">
                  <a:solidFill>
                    <a:srgbClr val="4A4A46"/>
                  </a:solidFill>
                  <a:latin typeface="Myriad Pro" panose="020B0503030403020204" pitchFamily="34" charset="0"/>
                </a:endParaRPr>
              </a:p>
            </p:txBody>
          </p:sp>
          <p:grpSp>
            <p:nvGrpSpPr>
              <p:cNvPr id="76" name="Grupo 75">
                <a:extLst>
                  <a:ext uri="{FF2B5EF4-FFF2-40B4-BE49-F238E27FC236}">
                    <a16:creationId xmlns:a16="http://schemas.microsoft.com/office/drawing/2014/main" id="{1DDE3094-BEF4-A847-A984-9B3C86D7A376}"/>
                  </a:ext>
                </a:extLst>
              </p:cNvPr>
              <p:cNvGrpSpPr/>
              <p:nvPr/>
            </p:nvGrpSpPr>
            <p:grpSpPr>
              <a:xfrm>
                <a:off x="541432" y="3599386"/>
                <a:ext cx="10982294" cy="1323589"/>
                <a:chOff x="541432" y="3599386"/>
                <a:chExt cx="10982294" cy="1323589"/>
              </a:xfrm>
            </p:grpSpPr>
            <p:grpSp>
              <p:nvGrpSpPr>
                <p:cNvPr id="67" name="Grupo 66">
                  <a:extLst>
                    <a:ext uri="{FF2B5EF4-FFF2-40B4-BE49-F238E27FC236}">
                      <a16:creationId xmlns:a16="http://schemas.microsoft.com/office/drawing/2014/main" id="{40D5277C-16FA-E24A-AA63-C7A494AC8825}"/>
                    </a:ext>
                  </a:extLst>
                </p:cNvPr>
                <p:cNvGrpSpPr/>
                <p:nvPr/>
              </p:nvGrpSpPr>
              <p:grpSpPr>
                <a:xfrm>
                  <a:off x="541432" y="3599386"/>
                  <a:ext cx="10982294" cy="1060353"/>
                  <a:chOff x="541432" y="3599386"/>
                  <a:chExt cx="10982294" cy="1060353"/>
                </a:xfrm>
              </p:grpSpPr>
              <p:cxnSp>
                <p:nvCxnSpPr>
                  <p:cNvPr id="320" name="Conector recto 319">
                    <a:extLst>
                      <a:ext uri="{FF2B5EF4-FFF2-40B4-BE49-F238E27FC236}">
                        <a16:creationId xmlns:a16="http://schemas.microsoft.com/office/drawing/2014/main" id="{58FCA8B9-0D92-764A-94A4-7C5CA4C925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8820" y="3922955"/>
                    <a:ext cx="10544906" cy="0"/>
                  </a:xfrm>
                  <a:prstGeom prst="line">
                    <a:avLst/>
                  </a:prstGeom>
                  <a:ln w="12700">
                    <a:solidFill>
                      <a:srgbClr val="4A4A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1" name="Título 1">
                    <a:extLst>
                      <a:ext uri="{FF2B5EF4-FFF2-40B4-BE49-F238E27FC236}">
                        <a16:creationId xmlns:a16="http://schemas.microsoft.com/office/drawing/2014/main" id="{C08D8465-C64C-6544-A2C3-A5130FBF7B6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88881" y="4233372"/>
                    <a:ext cx="1277651" cy="267375"/>
                  </a:xfrm>
                  <a:prstGeom prst="rect">
                    <a:avLst/>
                  </a:prstGeom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s-ES" sz="3600" b="0" kern="1200" baseline="0" dirty="0">
                        <a:solidFill>
                          <a:srgbClr val="E6007E"/>
                        </a:solidFill>
                        <a:latin typeface="GeoSlab703 Lt BT Light" charset="0"/>
                        <a:ea typeface="GeoSlab703 Lt BT Light" charset="0"/>
                        <a:cs typeface="GeoSlab703 Lt BT Light" charset="0"/>
                      </a:defRPr>
                    </a:lvl1pPr>
                  </a:lstStyle>
                  <a:p>
                    <a:pPr algn="ctr"/>
                    <a:r>
                      <a:rPr lang="es-ES" sz="1100" dirty="0">
                        <a:solidFill>
                          <a:srgbClr val="4A4A46"/>
                        </a:solidFill>
                        <a:latin typeface="Myriad Pro" panose="020B0503030403020204" pitchFamily="34" charset="0"/>
                      </a:rPr>
                      <a:t>Control accesos</a:t>
                    </a:r>
                  </a:p>
                </p:txBody>
              </p:sp>
              <p:sp>
                <p:nvSpPr>
                  <p:cNvPr id="414" name="Título 1">
                    <a:extLst>
                      <a:ext uri="{FF2B5EF4-FFF2-40B4-BE49-F238E27FC236}">
                        <a16:creationId xmlns:a16="http://schemas.microsoft.com/office/drawing/2014/main" id="{E860FEE4-7B95-B546-B83D-F176A69BD49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8601" y="4233372"/>
                    <a:ext cx="1477233" cy="267375"/>
                  </a:xfrm>
                  <a:prstGeom prst="rect">
                    <a:avLst/>
                  </a:prstGeom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s-ES" sz="3600" b="0" kern="1200" baseline="0" dirty="0">
                        <a:solidFill>
                          <a:srgbClr val="E6007E"/>
                        </a:solidFill>
                        <a:latin typeface="GeoSlab703 Lt BT Light" charset="0"/>
                        <a:ea typeface="GeoSlab703 Lt BT Light" charset="0"/>
                        <a:cs typeface="GeoSlab703 Lt BT Light" charset="0"/>
                      </a:defRPr>
                    </a:lvl1pPr>
                  </a:lstStyle>
                  <a:p>
                    <a:pPr algn="ctr"/>
                    <a:r>
                      <a:rPr lang="es-ES" sz="1100" dirty="0">
                        <a:solidFill>
                          <a:srgbClr val="4A4A46"/>
                        </a:solidFill>
                        <a:latin typeface="Myriad Pro" panose="020B0503030403020204" pitchFamily="34" charset="0"/>
                      </a:rPr>
                      <a:t>Apps Ciudadanas</a:t>
                    </a:r>
                  </a:p>
                </p:txBody>
              </p:sp>
              <p:sp>
                <p:nvSpPr>
                  <p:cNvPr id="106" name="Título 1">
                    <a:extLst>
                      <a:ext uri="{FF2B5EF4-FFF2-40B4-BE49-F238E27FC236}">
                        <a16:creationId xmlns:a16="http://schemas.microsoft.com/office/drawing/2014/main" id="{2CC72C66-AE3D-AF49-8451-5F102BBAC15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096803" y="4233372"/>
                    <a:ext cx="1153294" cy="267375"/>
                  </a:xfrm>
                  <a:prstGeom prst="rect">
                    <a:avLst/>
                  </a:prstGeom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s-ES" sz="3600" b="0" kern="1200" baseline="0" dirty="0">
                        <a:solidFill>
                          <a:srgbClr val="E6007E"/>
                        </a:solidFill>
                        <a:latin typeface="GeoSlab703 Lt BT Light" charset="0"/>
                        <a:ea typeface="GeoSlab703 Lt BT Light" charset="0"/>
                        <a:cs typeface="GeoSlab703 Lt BT Light" charset="0"/>
                      </a:defRPr>
                    </a:lvl1pPr>
                  </a:lstStyle>
                  <a:p>
                    <a:pPr algn="ctr"/>
                    <a:r>
                      <a:rPr lang="es-ES" sz="1100" dirty="0">
                        <a:solidFill>
                          <a:srgbClr val="4A4A46"/>
                        </a:solidFill>
                        <a:latin typeface="Myriad Pro" panose="020B0503030403020204" pitchFamily="34" charset="0"/>
                      </a:rPr>
                      <a:t>Seguridad Física</a:t>
                    </a:r>
                  </a:p>
                </p:txBody>
              </p:sp>
              <p:sp>
                <p:nvSpPr>
                  <p:cNvPr id="119" name="Título 1">
                    <a:extLst>
                      <a:ext uri="{FF2B5EF4-FFF2-40B4-BE49-F238E27FC236}">
                        <a16:creationId xmlns:a16="http://schemas.microsoft.com/office/drawing/2014/main" id="{116589CE-7D40-8A40-9817-177D1D4FBDF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41432" y="4233372"/>
                    <a:ext cx="837550" cy="202644"/>
                  </a:xfrm>
                  <a:prstGeom prst="rect">
                    <a:avLst/>
                  </a:prstGeom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s-ES" sz="3600" b="0" kern="1200" baseline="0" dirty="0">
                        <a:solidFill>
                          <a:srgbClr val="E6007E"/>
                        </a:solidFill>
                        <a:latin typeface="GeoSlab703 Lt BT Light" charset="0"/>
                        <a:ea typeface="GeoSlab703 Lt BT Light" charset="0"/>
                        <a:cs typeface="GeoSlab703 Lt BT Light" charset="0"/>
                      </a:defRPr>
                    </a:lvl1pPr>
                  </a:lstStyle>
                  <a:p>
                    <a:pPr algn="ctr"/>
                    <a:r>
                      <a:rPr lang="es-ES" sz="1100" dirty="0">
                        <a:solidFill>
                          <a:srgbClr val="4A4A46"/>
                        </a:solidFill>
                        <a:latin typeface="Myriad Pro" panose="020B0503030403020204" pitchFamily="34" charset="0"/>
                      </a:rPr>
                      <a:t>Smart City</a:t>
                    </a:r>
                  </a:p>
                </p:txBody>
              </p:sp>
              <p:sp>
                <p:nvSpPr>
                  <p:cNvPr id="331" name="Título 1">
                    <a:extLst>
                      <a:ext uri="{FF2B5EF4-FFF2-40B4-BE49-F238E27FC236}">
                        <a16:creationId xmlns:a16="http://schemas.microsoft.com/office/drawing/2014/main" id="{F929E90E-94D6-E44E-9C95-B450F8CE8AE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617826" y="4233372"/>
                    <a:ext cx="1206734" cy="426367"/>
                  </a:xfrm>
                  <a:prstGeom prst="rect">
                    <a:avLst/>
                  </a:prstGeom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s-ES" sz="3600" b="0" kern="1200" baseline="0" dirty="0">
                        <a:solidFill>
                          <a:srgbClr val="E6007E"/>
                        </a:solidFill>
                        <a:latin typeface="GeoSlab703 Lt BT Light" charset="0"/>
                        <a:ea typeface="GeoSlab703 Lt BT Light" charset="0"/>
                        <a:cs typeface="GeoSlab703 Lt BT Light" charset="0"/>
                      </a:defRPr>
                    </a:lvl1pPr>
                  </a:lstStyle>
                  <a:p>
                    <a:pPr algn="ctr"/>
                    <a:r>
                      <a:rPr lang="es-ES" sz="1100" dirty="0">
                        <a:solidFill>
                          <a:srgbClr val="4A4A46"/>
                        </a:solidFill>
                        <a:latin typeface="Myriad Pro" panose="020B0503030403020204" pitchFamily="34" charset="0"/>
                      </a:rPr>
                      <a:t>SmartHorizon</a:t>
                    </a:r>
                  </a:p>
                </p:txBody>
              </p:sp>
              <p:sp>
                <p:nvSpPr>
                  <p:cNvPr id="416" name="Elipse 415">
                    <a:extLst>
                      <a:ext uri="{FF2B5EF4-FFF2-40B4-BE49-F238E27FC236}">
                        <a16:creationId xmlns:a16="http://schemas.microsoft.com/office/drawing/2014/main" id="{99E2C013-A164-0C45-9E81-1EAA9C15F3A9}"/>
                      </a:ext>
                    </a:extLst>
                  </p:cNvPr>
                  <p:cNvSpPr/>
                  <p:nvPr/>
                </p:nvSpPr>
                <p:spPr>
                  <a:xfrm>
                    <a:off x="5640600" y="3599386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D8117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grpSp>
                <p:nvGrpSpPr>
                  <p:cNvPr id="49" name="Grupo 48">
                    <a:extLst>
                      <a:ext uri="{FF2B5EF4-FFF2-40B4-BE49-F238E27FC236}">
                        <a16:creationId xmlns:a16="http://schemas.microsoft.com/office/drawing/2014/main" id="{E14F2BCB-0CA5-CB4C-8834-F0CE9F064DC5}"/>
                      </a:ext>
                    </a:extLst>
                  </p:cNvPr>
                  <p:cNvGrpSpPr/>
                  <p:nvPr/>
                </p:nvGrpSpPr>
                <p:grpSpPr>
                  <a:xfrm>
                    <a:off x="642644" y="3599386"/>
                    <a:ext cx="635126" cy="635126"/>
                    <a:chOff x="642644" y="3533851"/>
                    <a:chExt cx="635126" cy="635126"/>
                  </a:xfrm>
                </p:grpSpPr>
                <p:sp>
                  <p:nvSpPr>
                    <p:cNvPr id="115" name="Elipse 114">
                      <a:extLst>
                        <a:ext uri="{FF2B5EF4-FFF2-40B4-BE49-F238E27FC236}">
                          <a16:creationId xmlns:a16="http://schemas.microsoft.com/office/drawing/2014/main" id="{D956CF22-2A19-E04E-9AB0-E9E6157859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644" y="3533851"/>
                      <a:ext cx="635126" cy="635126"/>
                    </a:xfrm>
                    <a:prstGeom prst="ellipse">
                      <a:avLst/>
                    </a:prstGeom>
                    <a:solidFill>
                      <a:srgbClr val="ACCE5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pic>
                  <p:nvPicPr>
                    <p:cNvPr id="14" name="Gráfico 13">
                      <a:extLst>
                        <a:ext uri="{FF2B5EF4-FFF2-40B4-BE49-F238E27FC236}">
                          <a16:creationId xmlns:a16="http://schemas.microsoft.com/office/drawing/2014/main" id="{4F7893FD-014D-AE4C-81B3-13636E4FE17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32874" y="3608324"/>
                      <a:ext cx="254666" cy="48618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" name="Grupo 31">
                    <a:extLst>
                      <a:ext uri="{FF2B5EF4-FFF2-40B4-BE49-F238E27FC236}">
                        <a16:creationId xmlns:a16="http://schemas.microsoft.com/office/drawing/2014/main" id="{05D649C0-8AA2-FB40-9A53-D927F920A6CE}"/>
                      </a:ext>
                    </a:extLst>
                  </p:cNvPr>
                  <p:cNvGrpSpPr/>
                  <p:nvPr/>
                </p:nvGrpSpPr>
                <p:grpSpPr>
                  <a:xfrm>
                    <a:off x="7514878" y="3599386"/>
                    <a:ext cx="637115" cy="637115"/>
                    <a:chOff x="7359723" y="3543586"/>
                    <a:chExt cx="637115" cy="637115"/>
                  </a:xfrm>
                </p:grpSpPr>
                <p:sp>
                  <p:nvSpPr>
                    <p:cNvPr id="413" name="Elipse 412">
                      <a:extLst>
                        <a:ext uri="{FF2B5EF4-FFF2-40B4-BE49-F238E27FC236}">
                          <a16:creationId xmlns:a16="http://schemas.microsoft.com/office/drawing/2014/main" id="{8E7FF858-190B-564E-9CF5-7D4A1A545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59723" y="3543586"/>
                      <a:ext cx="637115" cy="63711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259ED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pic>
                  <p:nvPicPr>
                    <p:cNvPr id="59" name="Gráfico 58">
                      <a:extLst>
                        <a:ext uri="{FF2B5EF4-FFF2-40B4-BE49-F238E27FC236}">
                          <a16:creationId xmlns:a16="http://schemas.microsoft.com/office/drawing/2014/main" id="{8764B1D4-2072-BD4E-8377-92C9CB6C24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456030" y="3741493"/>
                      <a:ext cx="444500" cy="2413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4" name="Grupo 23">
                    <a:extLst>
                      <a:ext uri="{FF2B5EF4-FFF2-40B4-BE49-F238E27FC236}">
                        <a16:creationId xmlns:a16="http://schemas.microsoft.com/office/drawing/2014/main" id="{DC1268CE-A59B-0442-AFC7-10B215AD3DC1}"/>
                      </a:ext>
                    </a:extLst>
                  </p:cNvPr>
                  <p:cNvGrpSpPr/>
                  <p:nvPr/>
                </p:nvGrpSpPr>
                <p:grpSpPr>
                  <a:xfrm>
                    <a:off x="9383220" y="3599386"/>
                    <a:ext cx="637115" cy="637115"/>
                    <a:chOff x="9592771" y="3543586"/>
                    <a:chExt cx="637115" cy="637115"/>
                  </a:xfrm>
                </p:grpSpPr>
                <p:sp>
                  <p:nvSpPr>
                    <p:cNvPr id="107" name="Elipse 106">
                      <a:extLst>
                        <a:ext uri="{FF2B5EF4-FFF2-40B4-BE49-F238E27FC236}">
                          <a16:creationId xmlns:a16="http://schemas.microsoft.com/office/drawing/2014/main" id="{2AD609C7-F43B-F746-9B39-C6E81667D1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2771" y="3543586"/>
                      <a:ext cx="637115" cy="63711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259ED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pic>
                  <p:nvPicPr>
                    <p:cNvPr id="63" name="Gráfico 62">
                      <a:extLst>
                        <a:ext uri="{FF2B5EF4-FFF2-40B4-BE49-F238E27FC236}">
                          <a16:creationId xmlns:a16="http://schemas.microsoft.com/office/drawing/2014/main" id="{10696155-9CF2-994F-8F1C-B2337172E96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770874" y="3707632"/>
                      <a:ext cx="342900" cy="2921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2" name="Grupo 41">
                    <a:extLst>
                      <a:ext uri="{FF2B5EF4-FFF2-40B4-BE49-F238E27FC236}">
                        <a16:creationId xmlns:a16="http://schemas.microsoft.com/office/drawing/2014/main" id="{1029B3C5-2B29-C34B-9418-729B28D09FE4}"/>
                      </a:ext>
                    </a:extLst>
                  </p:cNvPr>
                  <p:cNvGrpSpPr/>
                  <p:nvPr/>
                </p:nvGrpSpPr>
                <p:grpSpPr>
                  <a:xfrm>
                    <a:off x="1898595" y="3599386"/>
                    <a:ext cx="637115" cy="637115"/>
                    <a:chOff x="1909772" y="3593606"/>
                    <a:chExt cx="637115" cy="637115"/>
                  </a:xfrm>
                </p:grpSpPr>
                <p:sp>
                  <p:nvSpPr>
                    <p:cNvPr id="384" name="Elipse 383">
                      <a:extLst>
                        <a:ext uri="{FF2B5EF4-FFF2-40B4-BE49-F238E27FC236}">
                          <a16:creationId xmlns:a16="http://schemas.microsoft.com/office/drawing/2014/main" id="{8B25E9C6-64D6-5048-A235-B54A2541FB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09772" y="3593606"/>
                      <a:ext cx="637115" cy="63711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D8117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pic>
                  <p:nvPicPr>
                    <p:cNvPr id="251" name="Imagen 250">
                      <a:extLst>
                        <a:ext uri="{FF2B5EF4-FFF2-40B4-BE49-F238E27FC236}">
                          <a16:creationId xmlns:a16="http://schemas.microsoft.com/office/drawing/2014/main" id="{A09C20E5-A775-3A45-9241-8582B2260A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2080651" y="3698260"/>
                      <a:ext cx="295357" cy="41697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0" name="Grupo 29">
                    <a:extLst>
                      <a:ext uri="{FF2B5EF4-FFF2-40B4-BE49-F238E27FC236}">
                        <a16:creationId xmlns:a16="http://schemas.microsoft.com/office/drawing/2014/main" id="{3CDF5163-C4E2-3D40-8A06-6235FB9FDDF2}"/>
                      </a:ext>
                    </a:extLst>
                  </p:cNvPr>
                  <p:cNvGrpSpPr/>
                  <p:nvPr/>
                </p:nvGrpSpPr>
                <p:grpSpPr>
                  <a:xfrm>
                    <a:off x="3183131" y="3599386"/>
                    <a:ext cx="637115" cy="637115"/>
                    <a:chOff x="3360932" y="3543586"/>
                    <a:chExt cx="637115" cy="637115"/>
                  </a:xfrm>
                </p:grpSpPr>
                <p:sp>
                  <p:nvSpPr>
                    <p:cNvPr id="388" name="Elipse 387">
                      <a:extLst>
                        <a:ext uri="{FF2B5EF4-FFF2-40B4-BE49-F238E27FC236}">
                          <a16:creationId xmlns:a16="http://schemas.microsoft.com/office/drawing/2014/main" id="{0E4E187E-AD04-5F44-8B7F-BA7A08E23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0932" y="3543586"/>
                      <a:ext cx="637115" cy="63711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ACCE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pic>
                  <p:nvPicPr>
                    <p:cNvPr id="252" name="Imagen 251">
                      <a:extLst>
                        <a:ext uri="{FF2B5EF4-FFF2-40B4-BE49-F238E27FC236}">
                          <a16:creationId xmlns:a16="http://schemas.microsoft.com/office/drawing/2014/main" id="{87359508-04CD-EF47-AD89-90D57616068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474110" y="3693142"/>
                      <a:ext cx="399641" cy="377758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85" name="Título 1">
                  <a:extLst>
                    <a:ext uri="{FF2B5EF4-FFF2-40B4-BE49-F238E27FC236}">
                      <a16:creationId xmlns:a16="http://schemas.microsoft.com/office/drawing/2014/main" id="{F52D518B-B50D-B648-82AD-218B36F6946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162859" y="3914995"/>
                  <a:ext cx="1780568" cy="1007980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r>
                    <a:rPr lang="es-ES" sz="9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Municipios</a:t>
                  </a:r>
                </a:p>
                <a:p>
                  <a:r>
                    <a:rPr lang="es-ES" sz="9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Parking</a:t>
                  </a:r>
                </a:p>
              </p:txBody>
            </p:sp>
          </p:grpSp>
        </p:grpSp>
        <p:pic>
          <p:nvPicPr>
            <p:cNvPr id="77" name="Gráfico 76">
              <a:extLst>
                <a:ext uri="{FF2B5EF4-FFF2-40B4-BE49-F238E27FC236}">
                  <a16:creationId xmlns:a16="http://schemas.microsoft.com/office/drawing/2014/main" id="{BBB41798-82AE-F54F-8A60-0B2D1628B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44500" y="3603308"/>
              <a:ext cx="642719" cy="642719"/>
            </a:xfrm>
            <a:prstGeom prst="rect">
              <a:avLst/>
            </a:prstGeom>
          </p:spPr>
        </p:pic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37693F56-4140-8948-9EFA-79044CFECEF0}"/>
              </a:ext>
            </a:extLst>
          </p:cNvPr>
          <p:cNvGrpSpPr/>
          <p:nvPr/>
        </p:nvGrpSpPr>
        <p:grpSpPr>
          <a:xfrm>
            <a:off x="171499" y="2765757"/>
            <a:ext cx="11336708" cy="1079433"/>
            <a:chOff x="171499" y="2765757"/>
            <a:chExt cx="11336708" cy="1079433"/>
          </a:xfrm>
        </p:grpSpPr>
        <p:cxnSp>
          <p:nvCxnSpPr>
            <p:cNvPr id="319" name="Conector recto 318">
              <a:extLst>
                <a:ext uri="{FF2B5EF4-FFF2-40B4-BE49-F238E27FC236}">
                  <a16:creationId xmlns:a16="http://schemas.microsoft.com/office/drawing/2014/main" id="{703B5E62-3F77-BC4F-A4ED-E2ADD2EB141D}"/>
                </a:ext>
              </a:extLst>
            </p:cNvPr>
            <p:cNvCxnSpPr>
              <a:cxnSpLocks/>
            </p:cNvCxnSpPr>
            <p:nvPr/>
          </p:nvCxnSpPr>
          <p:spPr>
            <a:xfrm>
              <a:off x="978820" y="3075138"/>
              <a:ext cx="10529387" cy="0"/>
            </a:xfrm>
            <a:prstGeom prst="line">
              <a:avLst/>
            </a:prstGeom>
            <a:ln w="12700">
              <a:solidFill>
                <a:srgbClr val="4A4A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Título 1">
              <a:extLst>
                <a:ext uri="{FF2B5EF4-FFF2-40B4-BE49-F238E27FC236}">
                  <a16:creationId xmlns:a16="http://schemas.microsoft.com/office/drawing/2014/main" id="{0FF438A4-A5AE-7748-BAA2-89B13E357F96}"/>
                </a:ext>
              </a:extLst>
            </p:cNvPr>
            <p:cNvSpPr txBox="1">
              <a:spLocks/>
            </p:cNvSpPr>
            <p:nvPr/>
          </p:nvSpPr>
          <p:spPr>
            <a:xfrm>
              <a:off x="171499" y="3395364"/>
              <a:ext cx="1600257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Aplicaciones</a:t>
              </a:r>
            </a:p>
          </p:txBody>
        </p:sp>
        <p:sp>
          <p:nvSpPr>
            <p:cNvPr id="132" name="Título 1">
              <a:extLst>
                <a:ext uri="{FF2B5EF4-FFF2-40B4-BE49-F238E27FC236}">
                  <a16:creationId xmlns:a16="http://schemas.microsoft.com/office/drawing/2014/main" id="{B450B618-E3B9-2747-950B-1E3039A33E35}"/>
                </a:ext>
              </a:extLst>
            </p:cNvPr>
            <p:cNvSpPr txBox="1">
              <a:spLocks/>
            </p:cNvSpPr>
            <p:nvPr/>
          </p:nvSpPr>
          <p:spPr>
            <a:xfrm>
              <a:off x="2751292" y="3395364"/>
              <a:ext cx="1477233" cy="44982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 err="1">
                  <a:solidFill>
                    <a:srgbClr val="4A4A46"/>
                  </a:solidFill>
                  <a:latin typeface="Myriad Pro" panose="020B0503030403020204" pitchFamily="34" charset="0"/>
                </a:rPr>
                <a:t>BatOnRoute</a:t>
              </a:r>
              <a:endParaRPr lang="es-ES" sz="1100" dirty="0">
                <a:solidFill>
                  <a:srgbClr val="4A4A46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133" name="Título 1">
              <a:extLst>
                <a:ext uri="{FF2B5EF4-FFF2-40B4-BE49-F238E27FC236}">
                  <a16:creationId xmlns:a16="http://schemas.microsoft.com/office/drawing/2014/main" id="{93C5C88D-2FA1-D44C-9A47-F9A757A78762}"/>
                </a:ext>
              </a:extLst>
            </p:cNvPr>
            <p:cNvSpPr txBox="1">
              <a:spLocks/>
            </p:cNvSpPr>
            <p:nvPr/>
          </p:nvSpPr>
          <p:spPr>
            <a:xfrm>
              <a:off x="5320297" y="3395364"/>
              <a:ext cx="1277651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 err="1">
                  <a:solidFill>
                    <a:srgbClr val="4A4A46"/>
                  </a:solidFill>
                  <a:latin typeface="Myriad Pro" panose="020B0503030403020204" pitchFamily="34" charset="0"/>
                </a:rPr>
                <a:t>Happydonia</a:t>
              </a:r>
              <a:endParaRPr lang="es-ES" sz="1100" dirty="0">
                <a:solidFill>
                  <a:srgbClr val="4A4A46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134" name="Título 1">
              <a:extLst>
                <a:ext uri="{FF2B5EF4-FFF2-40B4-BE49-F238E27FC236}">
                  <a16:creationId xmlns:a16="http://schemas.microsoft.com/office/drawing/2014/main" id="{7ACBA221-F0F4-7E4D-BDC1-D69BDEC78929}"/>
                </a:ext>
              </a:extLst>
            </p:cNvPr>
            <p:cNvSpPr txBox="1">
              <a:spLocks/>
            </p:cNvSpPr>
            <p:nvPr/>
          </p:nvSpPr>
          <p:spPr>
            <a:xfrm>
              <a:off x="7106903" y="3395364"/>
              <a:ext cx="1477233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Lupe</a:t>
              </a:r>
            </a:p>
          </p:txBody>
        </p:sp>
        <p:sp>
          <p:nvSpPr>
            <p:cNvPr id="135" name="Título 1">
              <a:extLst>
                <a:ext uri="{FF2B5EF4-FFF2-40B4-BE49-F238E27FC236}">
                  <a16:creationId xmlns:a16="http://schemas.microsoft.com/office/drawing/2014/main" id="{CE6E263E-BCE4-9241-9706-667CF4EFC368}"/>
                </a:ext>
              </a:extLst>
            </p:cNvPr>
            <p:cNvSpPr txBox="1">
              <a:spLocks/>
            </p:cNvSpPr>
            <p:nvPr/>
          </p:nvSpPr>
          <p:spPr>
            <a:xfrm>
              <a:off x="8517980" y="3395364"/>
              <a:ext cx="2367593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Grabación y Transcripción de Pliegos</a:t>
              </a:r>
            </a:p>
          </p:txBody>
        </p:sp>
        <p:sp>
          <p:nvSpPr>
            <p:cNvPr id="131" name="Título 1">
              <a:extLst>
                <a:ext uri="{FF2B5EF4-FFF2-40B4-BE49-F238E27FC236}">
                  <a16:creationId xmlns:a16="http://schemas.microsoft.com/office/drawing/2014/main" id="{92D41158-4429-5645-93C1-E748FB6A0754}"/>
                </a:ext>
              </a:extLst>
            </p:cNvPr>
            <p:cNvSpPr txBox="1">
              <a:spLocks/>
            </p:cNvSpPr>
            <p:nvPr/>
          </p:nvSpPr>
          <p:spPr>
            <a:xfrm>
              <a:off x="1359393" y="3395364"/>
              <a:ext cx="1723599" cy="42636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Desarrollo a Medida</a:t>
              </a:r>
            </a:p>
          </p:txBody>
        </p: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AA32F4E8-FE23-8A44-A8B4-BC89E474E382}"/>
                </a:ext>
              </a:extLst>
            </p:cNvPr>
            <p:cNvGrpSpPr/>
            <p:nvPr/>
          </p:nvGrpSpPr>
          <p:grpSpPr>
            <a:xfrm>
              <a:off x="642644" y="2765757"/>
              <a:ext cx="635126" cy="635126"/>
              <a:chOff x="642644" y="2672454"/>
              <a:chExt cx="635126" cy="635126"/>
            </a:xfrm>
          </p:grpSpPr>
          <p:sp>
            <p:nvSpPr>
              <p:cNvPr id="368" name="Elipse 367">
                <a:extLst>
                  <a:ext uri="{FF2B5EF4-FFF2-40B4-BE49-F238E27FC236}">
                    <a16:creationId xmlns:a16="http://schemas.microsoft.com/office/drawing/2014/main" id="{4A6A3BA4-52B4-5641-A806-94A64B454172}"/>
                  </a:ext>
                </a:extLst>
              </p:cNvPr>
              <p:cNvSpPr/>
              <p:nvPr/>
            </p:nvSpPr>
            <p:spPr>
              <a:xfrm>
                <a:off x="642644" y="2672454"/>
                <a:ext cx="635126" cy="635126"/>
              </a:xfrm>
              <a:prstGeom prst="ellipse">
                <a:avLst/>
              </a:prstGeom>
              <a:solidFill>
                <a:srgbClr val="D811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pic>
            <p:nvPicPr>
              <p:cNvPr id="12" name="Gráfico 11">
                <a:extLst>
                  <a:ext uri="{FF2B5EF4-FFF2-40B4-BE49-F238E27FC236}">
                    <a16:creationId xmlns:a16="http://schemas.microsoft.com/office/drawing/2014/main" id="{85B4C19E-3C00-4845-85B3-623F664AA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39557" y="2780467"/>
                <a:ext cx="241300" cy="419100"/>
              </a:xfrm>
              <a:prstGeom prst="rect">
                <a:avLst/>
              </a:prstGeom>
            </p:spPr>
          </p:pic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85CEEB1F-F7F1-3343-A5A0-C8A4AAACE266}"/>
                </a:ext>
              </a:extLst>
            </p:cNvPr>
            <p:cNvGrpSpPr/>
            <p:nvPr/>
          </p:nvGrpSpPr>
          <p:grpSpPr>
            <a:xfrm>
              <a:off x="9369197" y="2765757"/>
              <a:ext cx="637115" cy="637115"/>
              <a:chOff x="9592771" y="2687700"/>
              <a:chExt cx="637115" cy="637115"/>
            </a:xfrm>
          </p:grpSpPr>
          <p:sp>
            <p:nvSpPr>
              <p:cNvPr id="141" name="Elipse 140">
                <a:extLst>
                  <a:ext uri="{FF2B5EF4-FFF2-40B4-BE49-F238E27FC236}">
                    <a16:creationId xmlns:a16="http://schemas.microsoft.com/office/drawing/2014/main" id="{E911B43C-26CF-F744-A636-636A83B1F1FA}"/>
                  </a:ext>
                </a:extLst>
              </p:cNvPr>
              <p:cNvSpPr/>
              <p:nvPr/>
            </p:nvSpPr>
            <p:spPr>
              <a:xfrm>
                <a:off x="9592771" y="2687700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6" name="Gráfico 65">
                <a:extLst>
                  <a:ext uri="{FF2B5EF4-FFF2-40B4-BE49-F238E27FC236}">
                    <a16:creationId xmlns:a16="http://schemas.microsoft.com/office/drawing/2014/main" id="{A8BF5700-10AE-EB40-AFA9-EA61A4015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691227" y="2865167"/>
                <a:ext cx="440202" cy="282181"/>
              </a:xfrm>
              <a:prstGeom prst="rect">
                <a:avLst/>
              </a:prstGeom>
            </p:spPr>
          </p:pic>
        </p:grp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E530E662-B555-4840-BC95-350CDEBAA787}"/>
                </a:ext>
              </a:extLst>
            </p:cNvPr>
            <p:cNvGrpSpPr/>
            <p:nvPr/>
          </p:nvGrpSpPr>
          <p:grpSpPr>
            <a:xfrm>
              <a:off x="3187918" y="2765757"/>
              <a:ext cx="637115" cy="637115"/>
              <a:chOff x="3360932" y="2687700"/>
              <a:chExt cx="637115" cy="637115"/>
            </a:xfrm>
          </p:grpSpPr>
          <p:sp>
            <p:nvSpPr>
              <p:cNvPr id="138" name="Elipse 137">
                <a:extLst>
                  <a:ext uri="{FF2B5EF4-FFF2-40B4-BE49-F238E27FC236}">
                    <a16:creationId xmlns:a16="http://schemas.microsoft.com/office/drawing/2014/main" id="{9342BBB7-E365-1348-A995-89FA316BF530}"/>
                  </a:ext>
                </a:extLst>
              </p:cNvPr>
              <p:cNvSpPr/>
              <p:nvPr/>
            </p:nvSpPr>
            <p:spPr>
              <a:xfrm>
                <a:off x="3360932" y="2687700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0" name="Gráfico 69">
                <a:extLst>
                  <a:ext uri="{FF2B5EF4-FFF2-40B4-BE49-F238E27FC236}">
                    <a16:creationId xmlns:a16="http://schemas.microsoft.com/office/drawing/2014/main" id="{7577D7AB-5A80-984F-BF10-D7EED7426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482639" y="2866557"/>
                <a:ext cx="393700" cy="279400"/>
              </a:xfrm>
              <a:prstGeom prst="rect">
                <a:avLst/>
              </a:prstGeom>
            </p:spPr>
          </p:pic>
        </p:grp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1CE8AF9B-7F3D-E74B-A70A-2CB2080B337C}"/>
                </a:ext>
              </a:extLst>
            </p:cNvPr>
            <p:cNvGrpSpPr/>
            <p:nvPr/>
          </p:nvGrpSpPr>
          <p:grpSpPr>
            <a:xfrm>
              <a:off x="5634991" y="2765757"/>
              <a:ext cx="637115" cy="637115"/>
              <a:chOff x="5955815" y="2687700"/>
              <a:chExt cx="637115" cy="637115"/>
            </a:xfrm>
          </p:grpSpPr>
          <p:sp>
            <p:nvSpPr>
              <p:cNvPr id="139" name="Elipse 138">
                <a:extLst>
                  <a:ext uri="{FF2B5EF4-FFF2-40B4-BE49-F238E27FC236}">
                    <a16:creationId xmlns:a16="http://schemas.microsoft.com/office/drawing/2014/main" id="{AF542366-6451-3848-A081-046AB8851FB7}"/>
                  </a:ext>
                </a:extLst>
              </p:cNvPr>
              <p:cNvSpPr/>
              <p:nvPr/>
            </p:nvSpPr>
            <p:spPr>
              <a:xfrm>
                <a:off x="5955815" y="2687700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3" name="Gráfico 72">
                <a:extLst>
                  <a:ext uri="{FF2B5EF4-FFF2-40B4-BE49-F238E27FC236}">
                    <a16:creationId xmlns:a16="http://schemas.microsoft.com/office/drawing/2014/main" id="{02CE5A80-99E6-7A40-B2C2-713CF206B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6166422" y="2822107"/>
                <a:ext cx="215900" cy="368300"/>
              </a:xfrm>
              <a:prstGeom prst="rect">
                <a:avLst/>
              </a:prstGeom>
            </p:spPr>
          </p:pic>
        </p:grpSp>
        <p:grpSp>
          <p:nvGrpSpPr>
            <p:cNvPr id="36" name="Grupo 35">
              <a:extLst>
                <a:ext uri="{FF2B5EF4-FFF2-40B4-BE49-F238E27FC236}">
                  <a16:creationId xmlns:a16="http://schemas.microsoft.com/office/drawing/2014/main" id="{AD30A8F6-72E4-A345-BEF4-D232B8194A02}"/>
                </a:ext>
              </a:extLst>
            </p:cNvPr>
            <p:cNvGrpSpPr/>
            <p:nvPr/>
          </p:nvGrpSpPr>
          <p:grpSpPr>
            <a:xfrm>
              <a:off x="7515197" y="2765757"/>
              <a:ext cx="637115" cy="637115"/>
              <a:chOff x="7359723" y="2687700"/>
              <a:chExt cx="637115" cy="637115"/>
            </a:xfrm>
          </p:grpSpPr>
          <p:sp>
            <p:nvSpPr>
              <p:cNvPr id="140" name="Elipse 139">
                <a:extLst>
                  <a:ext uri="{FF2B5EF4-FFF2-40B4-BE49-F238E27FC236}">
                    <a16:creationId xmlns:a16="http://schemas.microsoft.com/office/drawing/2014/main" id="{805FC368-5034-FC48-A56E-F390D35BEAE5}"/>
                  </a:ext>
                </a:extLst>
              </p:cNvPr>
              <p:cNvSpPr/>
              <p:nvPr/>
            </p:nvSpPr>
            <p:spPr>
              <a:xfrm>
                <a:off x="7359723" y="2687700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5" name="Gráfico 74">
                <a:extLst>
                  <a:ext uri="{FF2B5EF4-FFF2-40B4-BE49-F238E27FC236}">
                    <a16:creationId xmlns:a16="http://schemas.microsoft.com/office/drawing/2014/main" id="{3BF47FC0-5593-924D-81D4-2C3EC3C25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7424038" y="2917568"/>
                <a:ext cx="508484" cy="177378"/>
              </a:xfrm>
              <a:prstGeom prst="rect">
                <a:avLst/>
              </a:prstGeom>
            </p:spPr>
          </p:pic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F4D5DB8E-E134-784C-BC6E-D703250453B2}"/>
                </a:ext>
              </a:extLst>
            </p:cNvPr>
            <p:cNvGrpSpPr/>
            <p:nvPr/>
          </p:nvGrpSpPr>
          <p:grpSpPr>
            <a:xfrm>
              <a:off x="1909772" y="2765757"/>
              <a:ext cx="637115" cy="637115"/>
              <a:chOff x="1909772" y="2747737"/>
              <a:chExt cx="637115" cy="637115"/>
            </a:xfrm>
          </p:grpSpPr>
          <p:sp>
            <p:nvSpPr>
              <p:cNvPr id="137" name="Elipse 136">
                <a:extLst>
                  <a:ext uri="{FF2B5EF4-FFF2-40B4-BE49-F238E27FC236}">
                    <a16:creationId xmlns:a16="http://schemas.microsoft.com/office/drawing/2014/main" id="{6DF3F2E6-56A0-5747-919B-0031AC036AA6}"/>
                  </a:ext>
                </a:extLst>
              </p:cNvPr>
              <p:cNvSpPr/>
              <p:nvPr/>
            </p:nvSpPr>
            <p:spPr>
              <a:xfrm>
                <a:off x="1909772" y="2747737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91" name="Gráfico 190">
                <a:extLst>
                  <a:ext uri="{FF2B5EF4-FFF2-40B4-BE49-F238E27FC236}">
                    <a16:creationId xmlns:a16="http://schemas.microsoft.com/office/drawing/2014/main" id="{8933E2A5-9517-8F4F-A6A3-A7A769265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082279" y="2873061"/>
                <a:ext cx="292100" cy="355600"/>
              </a:xfrm>
              <a:prstGeom prst="rect">
                <a:avLst/>
              </a:prstGeom>
            </p:spPr>
          </p:pic>
        </p:grp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A1C44CA2-47F6-0544-833F-6EFEBD64DE3C}"/>
              </a:ext>
            </a:extLst>
          </p:cNvPr>
          <p:cNvGrpSpPr/>
          <p:nvPr/>
        </p:nvGrpSpPr>
        <p:grpSpPr>
          <a:xfrm>
            <a:off x="-62609" y="1015572"/>
            <a:ext cx="11563353" cy="1081464"/>
            <a:chOff x="-62609" y="1015572"/>
            <a:chExt cx="11563353" cy="1081464"/>
          </a:xfrm>
        </p:grpSpPr>
        <p:cxnSp>
          <p:nvCxnSpPr>
            <p:cNvPr id="174" name="Conector recto 173">
              <a:extLst>
                <a:ext uri="{FF2B5EF4-FFF2-40B4-BE49-F238E27FC236}">
                  <a16:creationId xmlns:a16="http://schemas.microsoft.com/office/drawing/2014/main" id="{B95CFC34-F099-0C4C-B396-8EAE967A8803}"/>
                </a:ext>
              </a:extLst>
            </p:cNvPr>
            <p:cNvCxnSpPr>
              <a:cxnSpLocks/>
            </p:cNvCxnSpPr>
            <p:nvPr/>
          </p:nvCxnSpPr>
          <p:spPr>
            <a:xfrm>
              <a:off x="978820" y="1328035"/>
              <a:ext cx="10521924" cy="0"/>
            </a:xfrm>
            <a:prstGeom prst="line">
              <a:avLst/>
            </a:prstGeom>
            <a:ln w="12700">
              <a:solidFill>
                <a:srgbClr val="4A4A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ítulo 1">
              <a:extLst>
                <a:ext uri="{FF2B5EF4-FFF2-40B4-BE49-F238E27FC236}">
                  <a16:creationId xmlns:a16="http://schemas.microsoft.com/office/drawing/2014/main" id="{7764BF6E-18FE-1F4F-8D44-52E8B996B87A}"/>
                </a:ext>
              </a:extLst>
            </p:cNvPr>
            <p:cNvSpPr txBox="1">
              <a:spLocks/>
            </p:cNvSpPr>
            <p:nvPr/>
          </p:nvSpPr>
          <p:spPr>
            <a:xfrm>
              <a:off x="2785301" y="1647210"/>
              <a:ext cx="1477233" cy="44982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Business Intelligence</a:t>
              </a:r>
            </a:p>
          </p:txBody>
        </p:sp>
        <p:sp>
          <p:nvSpPr>
            <p:cNvPr id="176" name="Título 1">
              <a:extLst>
                <a:ext uri="{FF2B5EF4-FFF2-40B4-BE49-F238E27FC236}">
                  <a16:creationId xmlns:a16="http://schemas.microsoft.com/office/drawing/2014/main" id="{C755469B-E71F-FE49-AFCC-3B50AA02327F}"/>
                </a:ext>
              </a:extLst>
            </p:cNvPr>
            <p:cNvSpPr txBox="1">
              <a:spLocks/>
            </p:cNvSpPr>
            <p:nvPr/>
          </p:nvSpPr>
          <p:spPr>
            <a:xfrm>
              <a:off x="4074362" y="1647210"/>
              <a:ext cx="1380139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Cuadros</a:t>
              </a:r>
            </a:p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de Mando</a:t>
              </a:r>
            </a:p>
          </p:txBody>
        </p:sp>
        <p:sp>
          <p:nvSpPr>
            <p:cNvPr id="177" name="Título 1">
              <a:extLst>
                <a:ext uri="{FF2B5EF4-FFF2-40B4-BE49-F238E27FC236}">
                  <a16:creationId xmlns:a16="http://schemas.microsoft.com/office/drawing/2014/main" id="{3182D429-8076-C742-82BD-0482E996528A}"/>
                </a:ext>
              </a:extLst>
            </p:cNvPr>
            <p:cNvSpPr txBox="1">
              <a:spLocks/>
            </p:cNvSpPr>
            <p:nvPr/>
          </p:nvSpPr>
          <p:spPr>
            <a:xfrm>
              <a:off x="5210685" y="1647210"/>
              <a:ext cx="1477233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Análisis Predictivo</a:t>
              </a:r>
            </a:p>
          </p:txBody>
        </p:sp>
        <p:sp>
          <p:nvSpPr>
            <p:cNvPr id="178" name="Título 1">
              <a:extLst>
                <a:ext uri="{FF2B5EF4-FFF2-40B4-BE49-F238E27FC236}">
                  <a16:creationId xmlns:a16="http://schemas.microsoft.com/office/drawing/2014/main" id="{2FCB20CD-71F3-DE47-B171-9F919692BB72}"/>
                </a:ext>
              </a:extLst>
            </p:cNvPr>
            <p:cNvSpPr txBox="1">
              <a:spLocks/>
            </p:cNvSpPr>
            <p:nvPr/>
          </p:nvSpPr>
          <p:spPr>
            <a:xfrm>
              <a:off x="7141269" y="1647210"/>
              <a:ext cx="1384331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Inteligencia Artificial</a:t>
              </a:r>
            </a:p>
          </p:txBody>
        </p:sp>
        <p:sp>
          <p:nvSpPr>
            <p:cNvPr id="179" name="Título 1">
              <a:extLst>
                <a:ext uri="{FF2B5EF4-FFF2-40B4-BE49-F238E27FC236}">
                  <a16:creationId xmlns:a16="http://schemas.microsoft.com/office/drawing/2014/main" id="{8B2A5C69-0AC5-C144-9908-1A1499724D58}"/>
                </a:ext>
              </a:extLst>
            </p:cNvPr>
            <p:cNvSpPr txBox="1">
              <a:spLocks/>
            </p:cNvSpPr>
            <p:nvPr/>
          </p:nvSpPr>
          <p:spPr>
            <a:xfrm>
              <a:off x="8447033" y="1647210"/>
              <a:ext cx="2526695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Transformación Digital</a:t>
              </a:r>
            </a:p>
          </p:txBody>
        </p:sp>
        <p:sp>
          <p:nvSpPr>
            <p:cNvPr id="181" name="Título 1">
              <a:extLst>
                <a:ext uri="{FF2B5EF4-FFF2-40B4-BE49-F238E27FC236}">
                  <a16:creationId xmlns:a16="http://schemas.microsoft.com/office/drawing/2014/main" id="{94449726-074E-044E-A504-BA117255B429}"/>
                </a:ext>
              </a:extLst>
            </p:cNvPr>
            <p:cNvSpPr txBox="1">
              <a:spLocks/>
            </p:cNvSpPr>
            <p:nvPr/>
          </p:nvSpPr>
          <p:spPr>
            <a:xfrm>
              <a:off x="-62609" y="1647210"/>
              <a:ext cx="2045632" cy="26484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Datos e Inteligencia Artificial</a:t>
              </a:r>
            </a:p>
          </p:txBody>
        </p:sp>
        <p:sp>
          <p:nvSpPr>
            <p:cNvPr id="182" name="Título 1">
              <a:extLst>
                <a:ext uri="{FF2B5EF4-FFF2-40B4-BE49-F238E27FC236}">
                  <a16:creationId xmlns:a16="http://schemas.microsoft.com/office/drawing/2014/main" id="{0C7E7637-EB0A-3A4C-ABDB-5CF0BA9BC125}"/>
                </a:ext>
              </a:extLst>
            </p:cNvPr>
            <p:cNvSpPr txBox="1">
              <a:spLocks/>
            </p:cNvSpPr>
            <p:nvPr/>
          </p:nvSpPr>
          <p:spPr>
            <a:xfrm>
              <a:off x="1613339" y="1647210"/>
              <a:ext cx="1206734" cy="42636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Big Data</a:t>
              </a:r>
            </a:p>
          </p:txBody>
        </p:sp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BE8BA365-928F-434C-BAB3-99E7E9A19BC3}"/>
                </a:ext>
              </a:extLst>
            </p:cNvPr>
            <p:cNvGrpSpPr/>
            <p:nvPr/>
          </p:nvGrpSpPr>
          <p:grpSpPr>
            <a:xfrm>
              <a:off x="642644" y="1015572"/>
              <a:ext cx="635126" cy="635126"/>
              <a:chOff x="642644" y="949660"/>
              <a:chExt cx="635126" cy="635126"/>
            </a:xfrm>
          </p:grpSpPr>
          <p:sp>
            <p:nvSpPr>
              <p:cNvPr id="180" name="Elipse 179">
                <a:extLst>
                  <a:ext uri="{FF2B5EF4-FFF2-40B4-BE49-F238E27FC236}">
                    <a16:creationId xmlns:a16="http://schemas.microsoft.com/office/drawing/2014/main" id="{050FB6DF-FB81-414F-9CF6-60D452E2E0A1}"/>
                  </a:ext>
                </a:extLst>
              </p:cNvPr>
              <p:cNvSpPr/>
              <p:nvPr/>
            </p:nvSpPr>
            <p:spPr>
              <a:xfrm>
                <a:off x="642644" y="949660"/>
                <a:ext cx="635126" cy="635126"/>
              </a:xfrm>
              <a:prstGeom prst="ellipse">
                <a:avLst/>
              </a:prstGeom>
              <a:solidFill>
                <a:srgbClr val="AF6A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8" name="Gráfico 7">
                <a:extLst>
                  <a:ext uri="{FF2B5EF4-FFF2-40B4-BE49-F238E27FC236}">
                    <a16:creationId xmlns:a16="http://schemas.microsoft.com/office/drawing/2014/main" id="{65FD8332-CE10-C344-AFD7-6C5791B34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758406" y="1070103"/>
                <a:ext cx="419100" cy="381000"/>
              </a:xfrm>
              <a:prstGeom prst="rect">
                <a:avLst/>
              </a:prstGeom>
            </p:spPr>
          </p:pic>
        </p:grpSp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E51DEB33-A148-9444-9B0D-54DC5D91BFF4}"/>
                </a:ext>
              </a:extLst>
            </p:cNvPr>
            <p:cNvGrpSpPr/>
            <p:nvPr/>
          </p:nvGrpSpPr>
          <p:grpSpPr>
            <a:xfrm>
              <a:off x="3219410" y="1015572"/>
              <a:ext cx="637115" cy="637115"/>
              <a:chOff x="3360932" y="948666"/>
              <a:chExt cx="637115" cy="637115"/>
            </a:xfrm>
          </p:grpSpPr>
          <p:sp>
            <p:nvSpPr>
              <p:cNvPr id="184" name="Elipse 183">
                <a:extLst>
                  <a:ext uri="{FF2B5EF4-FFF2-40B4-BE49-F238E27FC236}">
                    <a16:creationId xmlns:a16="http://schemas.microsoft.com/office/drawing/2014/main" id="{30BFBB4A-2C90-EE4A-8DD1-F175479379BE}"/>
                  </a:ext>
                </a:extLst>
              </p:cNvPr>
              <p:cNvSpPr/>
              <p:nvPr/>
            </p:nvSpPr>
            <p:spPr>
              <a:xfrm>
                <a:off x="3360932" y="948666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989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03" name="Gráfico 202">
                <a:extLst>
                  <a:ext uri="{FF2B5EF4-FFF2-40B4-BE49-F238E27FC236}">
                    <a16:creationId xmlns:a16="http://schemas.microsoft.com/office/drawing/2014/main" id="{1CC93D55-A5B8-0A44-BA1D-5AD211B5E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457239" y="1083073"/>
                <a:ext cx="444500" cy="368300"/>
              </a:xfrm>
              <a:prstGeom prst="rect">
                <a:avLst/>
              </a:prstGeom>
            </p:spPr>
          </p:pic>
        </p:grp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F06B51CF-509B-3540-A060-BFB74D955B6D}"/>
                </a:ext>
              </a:extLst>
            </p:cNvPr>
            <p:cNvGrpSpPr/>
            <p:nvPr/>
          </p:nvGrpSpPr>
          <p:grpSpPr>
            <a:xfrm>
              <a:off x="4433107" y="1015572"/>
              <a:ext cx="637115" cy="637115"/>
              <a:chOff x="4692505" y="948666"/>
              <a:chExt cx="637115" cy="637115"/>
            </a:xfrm>
          </p:grpSpPr>
          <p:sp>
            <p:nvSpPr>
              <p:cNvPr id="185" name="Elipse 184">
                <a:extLst>
                  <a:ext uri="{FF2B5EF4-FFF2-40B4-BE49-F238E27FC236}">
                    <a16:creationId xmlns:a16="http://schemas.microsoft.com/office/drawing/2014/main" id="{FFABE4E6-1829-1149-801F-86A1A110BFB9}"/>
                  </a:ext>
                </a:extLst>
              </p:cNvPr>
              <p:cNvSpPr/>
              <p:nvPr/>
            </p:nvSpPr>
            <p:spPr>
              <a:xfrm>
                <a:off x="4692505" y="948666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989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05" name="Gráfico 204">
                <a:extLst>
                  <a:ext uri="{FF2B5EF4-FFF2-40B4-BE49-F238E27FC236}">
                    <a16:creationId xmlns:a16="http://schemas.microsoft.com/office/drawing/2014/main" id="{37873E91-1A4D-4F45-BEC1-712BF37D8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4815611" y="1076723"/>
                <a:ext cx="406400" cy="381000"/>
              </a:xfrm>
              <a:prstGeom prst="rect">
                <a:avLst/>
              </a:prstGeom>
            </p:spPr>
          </p:pic>
        </p:grpSp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D0CE34BD-C88F-9D4B-8C5C-998B3589E675}"/>
                </a:ext>
              </a:extLst>
            </p:cNvPr>
            <p:cNvGrpSpPr/>
            <p:nvPr/>
          </p:nvGrpSpPr>
          <p:grpSpPr>
            <a:xfrm>
              <a:off x="5652123" y="1015572"/>
              <a:ext cx="637115" cy="637115"/>
              <a:chOff x="5955815" y="948666"/>
              <a:chExt cx="637115" cy="637115"/>
            </a:xfrm>
          </p:grpSpPr>
          <p:sp>
            <p:nvSpPr>
              <p:cNvPr id="186" name="Elipse 185">
                <a:extLst>
                  <a:ext uri="{FF2B5EF4-FFF2-40B4-BE49-F238E27FC236}">
                    <a16:creationId xmlns:a16="http://schemas.microsoft.com/office/drawing/2014/main" id="{67800C6C-4559-E742-9022-839C20D4595A}"/>
                  </a:ext>
                </a:extLst>
              </p:cNvPr>
              <p:cNvSpPr/>
              <p:nvPr/>
            </p:nvSpPr>
            <p:spPr>
              <a:xfrm>
                <a:off x="5955815" y="948666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989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07" name="Gráfico 206">
                <a:extLst>
                  <a:ext uri="{FF2B5EF4-FFF2-40B4-BE49-F238E27FC236}">
                    <a16:creationId xmlns:a16="http://schemas.microsoft.com/office/drawing/2014/main" id="{625083FD-833E-D141-91D9-39CA4F9C1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6090222" y="1095773"/>
                <a:ext cx="368300" cy="342900"/>
              </a:xfrm>
              <a:prstGeom prst="rect">
                <a:avLst/>
              </a:prstGeom>
            </p:spPr>
          </p:pic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971C23F7-145C-C445-B577-E7D684CCBF6C}"/>
                </a:ext>
              </a:extLst>
            </p:cNvPr>
            <p:cNvGrpSpPr/>
            <p:nvPr/>
          </p:nvGrpSpPr>
          <p:grpSpPr>
            <a:xfrm>
              <a:off x="1909772" y="1015572"/>
              <a:ext cx="637115" cy="637115"/>
              <a:chOff x="1909772" y="992455"/>
              <a:chExt cx="637115" cy="637115"/>
            </a:xfrm>
          </p:grpSpPr>
          <p:sp>
            <p:nvSpPr>
              <p:cNvPr id="183" name="Elipse 182">
                <a:extLst>
                  <a:ext uri="{FF2B5EF4-FFF2-40B4-BE49-F238E27FC236}">
                    <a16:creationId xmlns:a16="http://schemas.microsoft.com/office/drawing/2014/main" id="{A58CF705-C7EC-ED44-868D-356054B3785E}"/>
                  </a:ext>
                </a:extLst>
              </p:cNvPr>
              <p:cNvSpPr/>
              <p:nvPr/>
            </p:nvSpPr>
            <p:spPr>
              <a:xfrm>
                <a:off x="1909772" y="992455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989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09" name="Gráfico 208">
                <a:extLst>
                  <a:ext uri="{FF2B5EF4-FFF2-40B4-BE49-F238E27FC236}">
                    <a16:creationId xmlns:a16="http://schemas.microsoft.com/office/drawing/2014/main" id="{B8C56673-19A9-E845-9CCD-6E19CDF90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2060714" y="1146785"/>
                <a:ext cx="355600" cy="304800"/>
              </a:xfrm>
              <a:prstGeom prst="rect">
                <a:avLst/>
              </a:prstGeom>
            </p:spPr>
          </p:pic>
        </p:grp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59F237BD-3B1C-9749-8B3E-2AFA54BE6FBA}"/>
                </a:ext>
              </a:extLst>
            </p:cNvPr>
            <p:cNvGrpSpPr/>
            <p:nvPr/>
          </p:nvGrpSpPr>
          <p:grpSpPr>
            <a:xfrm>
              <a:off x="7518350" y="1015572"/>
              <a:ext cx="637115" cy="637115"/>
              <a:chOff x="7359723" y="948666"/>
              <a:chExt cx="637115" cy="637115"/>
            </a:xfrm>
          </p:grpSpPr>
          <p:sp>
            <p:nvSpPr>
              <p:cNvPr id="187" name="Elipse 186">
                <a:extLst>
                  <a:ext uri="{FF2B5EF4-FFF2-40B4-BE49-F238E27FC236}">
                    <a16:creationId xmlns:a16="http://schemas.microsoft.com/office/drawing/2014/main" id="{B9FBE3C4-9269-F44E-923D-62FCA2337F88}"/>
                  </a:ext>
                </a:extLst>
              </p:cNvPr>
              <p:cNvSpPr/>
              <p:nvPr/>
            </p:nvSpPr>
            <p:spPr>
              <a:xfrm>
                <a:off x="7359723" y="948666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F6A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11" name="Gráfico 210">
                <a:extLst>
                  <a:ext uri="{FF2B5EF4-FFF2-40B4-BE49-F238E27FC236}">
                    <a16:creationId xmlns:a16="http://schemas.microsoft.com/office/drawing/2014/main" id="{F113F44C-ED48-044F-90DF-B4174A204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7506830" y="1095773"/>
                <a:ext cx="342900" cy="342900"/>
              </a:xfrm>
              <a:prstGeom prst="rect">
                <a:avLst/>
              </a:prstGeom>
            </p:spPr>
          </p:pic>
        </p:grpSp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0E844509-10C7-B24B-9380-8F8FB03C5D92}"/>
                </a:ext>
              </a:extLst>
            </p:cNvPr>
            <p:cNvGrpSpPr/>
            <p:nvPr/>
          </p:nvGrpSpPr>
          <p:grpSpPr>
            <a:xfrm>
              <a:off x="9384577" y="1015572"/>
              <a:ext cx="637115" cy="637115"/>
              <a:chOff x="9592771" y="948666"/>
              <a:chExt cx="637115" cy="637115"/>
            </a:xfrm>
          </p:grpSpPr>
          <p:sp>
            <p:nvSpPr>
              <p:cNvPr id="188" name="Elipse 187">
                <a:extLst>
                  <a:ext uri="{FF2B5EF4-FFF2-40B4-BE49-F238E27FC236}">
                    <a16:creationId xmlns:a16="http://schemas.microsoft.com/office/drawing/2014/main" id="{2632CB55-6E37-1C43-8839-D8A5401A11B3}"/>
                  </a:ext>
                </a:extLst>
              </p:cNvPr>
              <p:cNvSpPr/>
              <p:nvPr/>
            </p:nvSpPr>
            <p:spPr>
              <a:xfrm>
                <a:off x="9592771" y="948666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989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13" name="Gráfico 212">
                <a:extLst>
                  <a:ext uri="{FF2B5EF4-FFF2-40B4-BE49-F238E27FC236}">
                    <a16:creationId xmlns:a16="http://schemas.microsoft.com/office/drawing/2014/main" id="{AEDB0523-47CD-794A-A4DD-83E963AD7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9701778" y="1133952"/>
                <a:ext cx="419100" cy="304800"/>
              </a:xfrm>
              <a:prstGeom prst="rect">
                <a:avLst/>
              </a:prstGeom>
            </p:spPr>
          </p:pic>
        </p:grp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53426246-796B-9946-ADB6-3A4C2AB40F46}"/>
              </a:ext>
            </a:extLst>
          </p:cNvPr>
          <p:cNvGrpSpPr/>
          <p:nvPr/>
        </p:nvGrpSpPr>
        <p:grpSpPr>
          <a:xfrm>
            <a:off x="160079" y="1892128"/>
            <a:ext cx="11340665" cy="1328741"/>
            <a:chOff x="160079" y="1892128"/>
            <a:chExt cx="11340665" cy="1328741"/>
          </a:xfrm>
        </p:grpSpPr>
        <p:sp>
          <p:nvSpPr>
            <p:cNvPr id="152" name="Título 1">
              <a:extLst>
                <a:ext uri="{FF2B5EF4-FFF2-40B4-BE49-F238E27FC236}">
                  <a16:creationId xmlns:a16="http://schemas.microsoft.com/office/drawing/2014/main" id="{3F05F456-BE74-1B4D-A5D2-5B53B0D1744E}"/>
                </a:ext>
              </a:extLst>
            </p:cNvPr>
            <p:cNvSpPr txBox="1">
              <a:spLocks/>
            </p:cNvSpPr>
            <p:nvPr/>
          </p:nvSpPr>
          <p:spPr>
            <a:xfrm>
              <a:off x="1395536" y="2524513"/>
              <a:ext cx="1708544" cy="42636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Soluciones CCN</a:t>
              </a:r>
            </a:p>
          </p:txBody>
        </p:sp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0DFF360C-6FD0-DB4D-83B4-00D91B224F04}"/>
                </a:ext>
              </a:extLst>
            </p:cNvPr>
            <p:cNvGrpSpPr/>
            <p:nvPr/>
          </p:nvGrpSpPr>
          <p:grpSpPr>
            <a:xfrm>
              <a:off x="160079" y="1892128"/>
              <a:ext cx="11340665" cy="1328741"/>
              <a:chOff x="160079" y="1892128"/>
              <a:chExt cx="11340665" cy="1328741"/>
            </a:xfrm>
          </p:grpSpPr>
          <p:sp>
            <p:nvSpPr>
              <p:cNvPr id="281" name="Título 1">
                <a:extLst>
                  <a:ext uri="{FF2B5EF4-FFF2-40B4-BE49-F238E27FC236}">
                    <a16:creationId xmlns:a16="http://schemas.microsoft.com/office/drawing/2014/main" id="{341F2252-DA2E-424C-AC20-2EF4493F4D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3162" y="2212889"/>
                <a:ext cx="1780568" cy="1007980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r>
                  <a:rPr lang="es-ES" sz="900" dirty="0" err="1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Endpoint</a:t>
                </a:r>
                <a:endParaRPr lang="es-ES" sz="900" dirty="0">
                  <a:solidFill>
                    <a:srgbClr val="4A4A46"/>
                  </a:solidFill>
                  <a:latin typeface="Myriad Pro" panose="020B0503030403020204" pitchFamily="34" charset="0"/>
                </a:endParaRPr>
              </a:p>
              <a:p>
                <a:r>
                  <a:rPr lang="es-ES" sz="9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Firewall</a:t>
                </a:r>
              </a:p>
              <a:p>
                <a:r>
                  <a:rPr lang="es-ES" sz="9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SIEM</a:t>
                </a:r>
              </a:p>
              <a:p>
                <a:r>
                  <a:rPr lang="es-ES" sz="9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Soluciones Avanzadas</a:t>
                </a:r>
              </a:p>
            </p:txBody>
          </p:sp>
          <p:grpSp>
            <p:nvGrpSpPr>
              <p:cNvPr id="64" name="Grupo 63">
                <a:extLst>
                  <a:ext uri="{FF2B5EF4-FFF2-40B4-BE49-F238E27FC236}">
                    <a16:creationId xmlns:a16="http://schemas.microsoft.com/office/drawing/2014/main" id="{D9F9044B-CF65-B94D-B733-62CC201D77B1}"/>
                  </a:ext>
                </a:extLst>
              </p:cNvPr>
              <p:cNvGrpSpPr/>
              <p:nvPr/>
            </p:nvGrpSpPr>
            <p:grpSpPr>
              <a:xfrm>
                <a:off x="160079" y="1892128"/>
                <a:ext cx="11340665" cy="899760"/>
                <a:chOff x="160079" y="1892128"/>
                <a:chExt cx="11340665" cy="899760"/>
              </a:xfrm>
            </p:grpSpPr>
            <p:cxnSp>
              <p:nvCxnSpPr>
                <p:cNvPr id="143" name="Conector recto 142">
                  <a:extLst>
                    <a:ext uri="{FF2B5EF4-FFF2-40B4-BE49-F238E27FC236}">
                      <a16:creationId xmlns:a16="http://schemas.microsoft.com/office/drawing/2014/main" id="{DBD8510F-6C4C-714A-90DB-E28F2E742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8820" y="2212660"/>
                  <a:ext cx="10521924" cy="229"/>
                </a:xfrm>
                <a:prstGeom prst="line">
                  <a:avLst/>
                </a:prstGeom>
                <a:ln w="12700">
                  <a:solidFill>
                    <a:srgbClr val="4A4A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Título 1">
                  <a:extLst>
                    <a:ext uri="{FF2B5EF4-FFF2-40B4-BE49-F238E27FC236}">
                      <a16:creationId xmlns:a16="http://schemas.microsoft.com/office/drawing/2014/main" id="{7B0CB994-30D3-284F-BE0C-5F3025832D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0079" y="2524513"/>
                  <a:ext cx="1600257" cy="267375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pPr algn="ctr"/>
                  <a:r>
                    <a:rPr lang="es-ES" sz="11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Ciberseguridad</a:t>
                  </a:r>
                </a:p>
              </p:txBody>
            </p:sp>
            <p:sp>
              <p:nvSpPr>
                <p:cNvPr id="146" name="Título 1">
                  <a:extLst>
                    <a:ext uri="{FF2B5EF4-FFF2-40B4-BE49-F238E27FC236}">
                      <a16:creationId xmlns:a16="http://schemas.microsoft.com/office/drawing/2014/main" id="{8E886BB5-E88D-DB45-ACDE-5216FE361CD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05317" y="2524513"/>
                  <a:ext cx="1569249" cy="252449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pPr algn="ctr"/>
                  <a:r>
                    <a:rPr lang="es-ES" sz="11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Soluciones Seguridad</a:t>
                  </a:r>
                </a:p>
              </p:txBody>
            </p:sp>
            <p:sp>
              <p:nvSpPr>
                <p:cNvPr id="147" name="Título 1">
                  <a:extLst>
                    <a:ext uri="{FF2B5EF4-FFF2-40B4-BE49-F238E27FC236}">
                      <a16:creationId xmlns:a16="http://schemas.microsoft.com/office/drawing/2014/main" id="{848B7552-3A8F-CB4B-9870-70D40B5327D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334856" y="2524513"/>
                  <a:ext cx="1277651" cy="267375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pPr algn="ctr"/>
                  <a:r>
                    <a:rPr lang="es-ES" sz="1100" dirty="0" err="1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CyberSOC</a:t>
                  </a:r>
                  <a:r>
                    <a:rPr lang="es-ES" sz="11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 24x7</a:t>
                  </a:r>
                </a:p>
              </p:txBody>
            </p:sp>
            <p:sp>
              <p:nvSpPr>
                <p:cNvPr id="148" name="Título 1">
                  <a:extLst>
                    <a:ext uri="{FF2B5EF4-FFF2-40B4-BE49-F238E27FC236}">
                      <a16:creationId xmlns:a16="http://schemas.microsoft.com/office/drawing/2014/main" id="{ADAA3C63-B400-D740-B914-DD196BD2A18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016189" y="2524513"/>
                  <a:ext cx="1658662" cy="267375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pPr algn="ctr"/>
                  <a:r>
                    <a:rPr lang="es-ES" sz="11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Hacking</a:t>
                  </a:r>
                </a:p>
              </p:txBody>
            </p:sp>
            <p:sp>
              <p:nvSpPr>
                <p:cNvPr id="149" name="Título 1">
                  <a:extLst>
                    <a:ext uri="{FF2B5EF4-FFF2-40B4-BE49-F238E27FC236}">
                      <a16:creationId xmlns:a16="http://schemas.microsoft.com/office/drawing/2014/main" id="{97ED157C-1409-0248-868D-55731C19C0E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36157" y="2524513"/>
                  <a:ext cx="1704998" cy="267375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pPr algn="ctr"/>
                  <a:r>
                    <a:rPr lang="es-ES" sz="11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Plan Director Seguridad</a:t>
                  </a:r>
                </a:p>
              </p:txBody>
            </p:sp>
            <p:grpSp>
              <p:nvGrpSpPr>
                <p:cNvPr id="46" name="Grupo 45">
                  <a:extLst>
                    <a:ext uri="{FF2B5EF4-FFF2-40B4-BE49-F238E27FC236}">
                      <a16:creationId xmlns:a16="http://schemas.microsoft.com/office/drawing/2014/main" id="{5A886F91-9EF0-3B42-9A1F-8549B7C8FFBE}"/>
                    </a:ext>
                  </a:extLst>
                </p:cNvPr>
                <p:cNvGrpSpPr/>
                <p:nvPr/>
              </p:nvGrpSpPr>
              <p:grpSpPr>
                <a:xfrm>
                  <a:off x="642644" y="1892128"/>
                  <a:ext cx="635126" cy="635126"/>
                  <a:chOff x="642644" y="1811057"/>
                  <a:chExt cx="635126" cy="635126"/>
                </a:xfrm>
              </p:grpSpPr>
              <p:sp>
                <p:nvSpPr>
                  <p:cNvPr id="145" name="Elipse 144">
                    <a:extLst>
                      <a:ext uri="{FF2B5EF4-FFF2-40B4-BE49-F238E27FC236}">
                        <a16:creationId xmlns:a16="http://schemas.microsoft.com/office/drawing/2014/main" id="{A34B5CF1-EC0A-7E41-8AAF-15EF76050998}"/>
                      </a:ext>
                    </a:extLst>
                  </p:cNvPr>
                  <p:cNvSpPr/>
                  <p:nvPr/>
                </p:nvSpPr>
                <p:spPr>
                  <a:xfrm>
                    <a:off x="642644" y="1811057"/>
                    <a:ext cx="635126" cy="635126"/>
                  </a:xfrm>
                  <a:prstGeom prst="ellipse">
                    <a:avLst/>
                  </a:prstGeom>
                  <a:solidFill>
                    <a:srgbClr val="89898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pic>
                <p:nvPicPr>
                  <p:cNvPr id="10" name="Gráfico 9">
                    <a:extLst>
                      <a:ext uri="{FF2B5EF4-FFF2-40B4-BE49-F238E27FC236}">
                        <a16:creationId xmlns:a16="http://schemas.microsoft.com/office/drawing/2014/main" id="{1739D3B8-E381-A54D-A4DC-43FA1A488D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>
                    <a:extLst>
                      <a:ext uri="{96DAC541-7B7A-43D3-8B79-37D633B846F1}">
                        <asvg:svgBlip xmlns:asvg="http://schemas.microsoft.com/office/drawing/2016/SVG/main" r:embed="rId3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3207" y="1938120"/>
                    <a:ext cx="254000" cy="381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" name="Grupo 34">
                  <a:extLst>
                    <a:ext uri="{FF2B5EF4-FFF2-40B4-BE49-F238E27FC236}">
                      <a16:creationId xmlns:a16="http://schemas.microsoft.com/office/drawing/2014/main" id="{933DD7B0-15F4-BA44-9FDA-192C3D8CA6A0}"/>
                    </a:ext>
                  </a:extLst>
                </p:cNvPr>
                <p:cNvGrpSpPr/>
                <p:nvPr/>
              </p:nvGrpSpPr>
              <p:grpSpPr>
                <a:xfrm>
                  <a:off x="7514879" y="1892128"/>
                  <a:ext cx="637115" cy="637115"/>
                  <a:chOff x="7359723" y="1825222"/>
                  <a:chExt cx="637115" cy="637115"/>
                </a:xfrm>
              </p:grpSpPr>
              <p:sp>
                <p:nvSpPr>
                  <p:cNvPr id="156" name="Elipse 155">
                    <a:extLst>
                      <a:ext uri="{FF2B5EF4-FFF2-40B4-BE49-F238E27FC236}">
                        <a16:creationId xmlns:a16="http://schemas.microsoft.com/office/drawing/2014/main" id="{EB779C06-F71A-0F4E-8933-FA7939597A83}"/>
                      </a:ext>
                    </a:extLst>
                  </p:cNvPr>
                  <p:cNvSpPr/>
                  <p:nvPr/>
                </p:nvSpPr>
                <p:spPr>
                  <a:xfrm>
                    <a:off x="7359723" y="1825222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989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193" name="Gráfico 192">
                    <a:extLst>
                      <a:ext uri="{FF2B5EF4-FFF2-40B4-BE49-F238E27FC236}">
                        <a16:creationId xmlns:a16="http://schemas.microsoft.com/office/drawing/2014/main" id="{BCD580DF-305E-4F4A-8CC4-C0A7DF56E4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25880" y="1953279"/>
                    <a:ext cx="304800" cy="381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upo 37">
                  <a:extLst>
                    <a:ext uri="{FF2B5EF4-FFF2-40B4-BE49-F238E27FC236}">
                      <a16:creationId xmlns:a16="http://schemas.microsoft.com/office/drawing/2014/main" id="{BF33E16B-1143-424F-848E-5E7BFB203FC3}"/>
                    </a:ext>
                  </a:extLst>
                </p:cNvPr>
                <p:cNvGrpSpPr/>
                <p:nvPr/>
              </p:nvGrpSpPr>
              <p:grpSpPr>
                <a:xfrm>
                  <a:off x="3216208" y="1892128"/>
                  <a:ext cx="637115" cy="637115"/>
                  <a:chOff x="3360932" y="1825222"/>
                  <a:chExt cx="637115" cy="637115"/>
                </a:xfrm>
              </p:grpSpPr>
              <p:sp>
                <p:nvSpPr>
                  <p:cNvPr id="154" name="Elipse 153">
                    <a:extLst>
                      <a:ext uri="{FF2B5EF4-FFF2-40B4-BE49-F238E27FC236}">
                        <a16:creationId xmlns:a16="http://schemas.microsoft.com/office/drawing/2014/main" id="{23BF3F22-880B-8C4D-AF4B-A1BB6D68B9EB}"/>
                      </a:ext>
                    </a:extLst>
                  </p:cNvPr>
                  <p:cNvSpPr/>
                  <p:nvPr/>
                </p:nvSpPr>
                <p:spPr>
                  <a:xfrm>
                    <a:off x="3360932" y="1825222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989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195" name="Gráfico 194">
                    <a:extLst>
                      <a:ext uri="{FF2B5EF4-FFF2-40B4-BE49-F238E27FC236}">
                        <a16:creationId xmlns:a16="http://schemas.microsoft.com/office/drawing/2014/main" id="{91DB7F94-E9B3-9441-AF93-F7F3012543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01689" y="1927879"/>
                    <a:ext cx="355600" cy="431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upo 56">
                  <a:extLst>
                    <a:ext uri="{FF2B5EF4-FFF2-40B4-BE49-F238E27FC236}">
                      <a16:creationId xmlns:a16="http://schemas.microsoft.com/office/drawing/2014/main" id="{9C1A7EDA-4E49-BF4C-B4FC-EEFD9599B8EE}"/>
                    </a:ext>
                  </a:extLst>
                </p:cNvPr>
                <p:cNvGrpSpPr/>
                <p:nvPr/>
              </p:nvGrpSpPr>
              <p:grpSpPr>
                <a:xfrm>
                  <a:off x="5640566" y="1892128"/>
                  <a:ext cx="637115" cy="637115"/>
                  <a:chOff x="5955815" y="1825222"/>
                  <a:chExt cx="637115" cy="637115"/>
                </a:xfrm>
              </p:grpSpPr>
              <p:sp>
                <p:nvSpPr>
                  <p:cNvPr id="155" name="Elipse 154">
                    <a:extLst>
                      <a:ext uri="{FF2B5EF4-FFF2-40B4-BE49-F238E27FC236}">
                        <a16:creationId xmlns:a16="http://schemas.microsoft.com/office/drawing/2014/main" id="{B85A8AEB-BD96-2148-ADBA-6577A9C57F48}"/>
                      </a:ext>
                    </a:extLst>
                  </p:cNvPr>
                  <p:cNvSpPr/>
                  <p:nvPr/>
                </p:nvSpPr>
                <p:spPr>
                  <a:xfrm>
                    <a:off x="5955815" y="1825222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989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197" name="Gráfico 196">
                    <a:extLst>
                      <a:ext uri="{FF2B5EF4-FFF2-40B4-BE49-F238E27FC236}">
                        <a16:creationId xmlns:a16="http://schemas.microsoft.com/office/drawing/2014/main" id="{846976D9-65BC-FC4C-9F9C-BA42CDC289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4">
                    <a:extLst>
                      <a:ext uri="{96DAC541-7B7A-43D3-8B79-37D633B846F1}">
                        <asvg:svgBlip xmlns:asvg="http://schemas.microsoft.com/office/drawing/2016/SVG/main" r:embed="rId4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79225" y="1995541"/>
                    <a:ext cx="406484" cy="3387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upo 38">
                  <a:extLst>
                    <a:ext uri="{FF2B5EF4-FFF2-40B4-BE49-F238E27FC236}">
                      <a16:creationId xmlns:a16="http://schemas.microsoft.com/office/drawing/2014/main" id="{E546A1A4-395B-F448-9F6D-9A15D57F8CD4}"/>
                    </a:ext>
                  </a:extLst>
                </p:cNvPr>
                <p:cNvGrpSpPr/>
                <p:nvPr/>
              </p:nvGrpSpPr>
              <p:grpSpPr>
                <a:xfrm>
                  <a:off x="1909772" y="1892128"/>
                  <a:ext cx="637115" cy="637115"/>
                  <a:chOff x="1909772" y="1883305"/>
                  <a:chExt cx="637115" cy="637115"/>
                </a:xfrm>
              </p:grpSpPr>
              <p:sp>
                <p:nvSpPr>
                  <p:cNvPr id="153" name="Elipse 152">
                    <a:extLst>
                      <a:ext uri="{FF2B5EF4-FFF2-40B4-BE49-F238E27FC236}">
                        <a16:creationId xmlns:a16="http://schemas.microsoft.com/office/drawing/2014/main" id="{6E66D026-B3F9-8B42-BF6E-2E6B7808DDEF}"/>
                      </a:ext>
                    </a:extLst>
                  </p:cNvPr>
                  <p:cNvSpPr/>
                  <p:nvPr/>
                </p:nvSpPr>
                <p:spPr>
                  <a:xfrm>
                    <a:off x="1909772" y="1883305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989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199" name="Gráfico 198">
                    <a:extLst>
                      <a:ext uri="{FF2B5EF4-FFF2-40B4-BE49-F238E27FC236}">
                        <a16:creationId xmlns:a16="http://schemas.microsoft.com/office/drawing/2014/main" id="{DADF9A1E-FECA-CD47-ABD6-29C2252F49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6">
                    <a:extLst>
                      <a:ext uri="{96DAC541-7B7A-43D3-8B79-37D633B846F1}">
                        <asvg:svgBlip xmlns:asvg="http://schemas.microsoft.com/office/drawing/2016/SVG/main" r:embed="rId4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30693" y="1988287"/>
                    <a:ext cx="381000" cy="3683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" name="Grupo 26">
                  <a:extLst>
                    <a:ext uri="{FF2B5EF4-FFF2-40B4-BE49-F238E27FC236}">
                      <a16:creationId xmlns:a16="http://schemas.microsoft.com/office/drawing/2014/main" id="{0F91A156-83CE-8A46-B7EA-076CB9956B4C}"/>
                    </a:ext>
                  </a:extLst>
                </p:cNvPr>
                <p:cNvGrpSpPr/>
                <p:nvPr/>
              </p:nvGrpSpPr>
              <p:grpSpPr>
                <a:xfrm>
                  <a:off x="9374194" y="1892128"/>
                  <a:ext cx="637115" cy="637115"/>
                  <a:chOff x="9592771" y="1840021"/>
                  <a:chExt cx="637115" cy="637115"/>
                </a:xfrm>
              </p:grpSpPr>
              <p:sp>
                <p:nvSpPr>
                  <p:cNvPr id="157" name="Elipse 156">
                    <a:extLst>
                      <a:ext uri="{FF2B5EF4-FFF2-40B4-BE49-F238E27FC236}">
                        <a16:creationId xmlns:a16="http://schemas.microsoft.com/office/drawing/2014/main" id="{29C12F76-7025-BA4C-A5FE-4E2BBE3DB89F}"/>
                      </a:ext>
                    </a:extLst>
                  </p:cNvPr>
                  <p:cNvSpPr/>
                  <p:nvPr/>
                </p:nvSpPr>
                <p:spPr>
                  <a:xfrm>
                    <a:off x="9592771" y="1840021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989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201" name="Gráfico 200">
                    <a:extLst>
                      <a:ext uri="{FF2B5EF4-FFF2-40B4-BE49-F238E27FC236}">
                        <a16:creationId xmlns:a16="http://schemas.microsoft.com/office/drawing/2014/main" id="{105B9899-3453-AD45-9BCB-F1994D43F2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8">
                    <a:extLst>
                      <a:ext uri="{96DAC541-7B7A-43D3-8B79-37D633B846F1}">
                        <asvg:svgBlip xmlns:asvg="http://schemas.microsoft.com/office/drawing/2016/SVG/main" r:embed="rId4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01778" y="1965979"/>
                    <a:ext cx="419100" cy="355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2" name="Título 1">
                  <a:extLst>
                    <a:ext uri="{FF2B5EF4-FFF2-40B4-BE49-F238E27FC236}">
                      <a16:creationId xmlns:a16="http://schemas.microsoft.com/office/drawing/2014/main" id="{CC01F21F-71DE-C74A-92C7-6E7E03737E8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70111" y="2202433"/>
                  <a:ext cx="988682" cy="512111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r>
                    <a:rPr lang="es-ES" sz="9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ENS</a:t>
                  </a:r>
                </a:p>
                <a:p>
                  <a:r>
                    <a:rPr lang="es-ES" sz="9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ISO 27001</a:t>
                  </a:r>
                </a:p>
                <a:p>
                  <a:r>
                    <a:rPr lang="es-ES" sz="9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RGPD</a:t>
                  </a:r>
                </a:p>
              </p:txBody>
            </p:sp>
          </p:grpSp>
        </p:grpSp>
      </p:grpSp>
      <p:sp>
        <p:nvSpPr>
          <p:cNvPr id="62" name="Título 1">
            <a:extLst>
              <a:ext uri="{FF2B5EF4-FFF2-40B4-BE49-F238E27FC236}">
                <a16:creationId xmlns:a16="http://schemas.microsoft.com/office/drawing/2014/main" id="{3AC48DC9-281E-0F43-A5D6-6138D146A27B}"/>
              </a:ext>
            </a:extLst>
          </p:cNvPr>
          <p:cNvSpPr txBox="1">
            <a:spLocks/>
          </p:cNvSpPr>
          <p:nvPr/>
        </p:nvSpPr>
        <p:spPr>
          <a:xfrm>
            <a:off x="-9864" y="5957791"/>
            <a:ext cx="1985106" cy="2673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pPr algn="ctr"/>
            <a:r>
              <a:rPr lang="es-ES" sz="1100" dirty="0">
                <a:solidFill>
                  <a:srgbClr val="4A4A46"/>
                </a:solidFill>
                <a:latin typeface="Myriad Pro" panose="020B0503030403020204" pitchFamily="34" charset="0"/>
              </a:rPr>
              <a:t>Infraestructura</a:t>
            </a:r>
          </a:p>
        </p:txBody>
      </p:sp>
      <p:sp>
        <p:nvSpPr>
          <p:cNvPr id="241" name="Título 1">
            <a:extLst>
              <a:ext uri="{FF2B5EF4-FFF2-40B4-BE49-F238E27FC236}">
                <a16:creationId xmlns:a16="http://schemas.microsoft.com/office/drawing/2014/main" id="{1AF64700-6857-EB45-8C0E-E9060708B0CF}"/>
              </a:ext>
            </a:extLst>
          </p:cNvPr>
          <p:cNvSpPr txBox="1">
            <a:spLocks/>
          </p:cNvSpPr>
          <p:nvPr/>
        </p:nvSpPr>
        <p:spPr>
          <a:xfrm>
            <a:off x="1641337" y="5957791"/>
            <a:ext cx="1159709" cy="4188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pPr algn="ctr"/>
            <a:r>
              <a:rPr lang="es-ES" sz="1100" dirty="0">
                <a:solidFill>
                  <a:srgbClr val="4A4A46"/>
                </a:solidFill>
                <a:latin typeface="Myriad Pro" panose="020B0503030403020204" pitchFamily="34" charset="0"/>
              </a:rPr>
              <a:t>Comunicaciones</a:t>
            </a:r>
          </a:p>
        </p:txBody>
      </p:sp>
      <p:grpSp>
        <p:nvGrpSpPr>
          <p:cNvPr id="83" name="Grupo 82">
            <a:extLst>
              <a:ext uri="{FF2B5EF4-FFF2-40B4-BE49-F238E27FC236}">
                <a16:creationId xmlns:a16="http://schemas.microsoft.com/office/drawing/2014/main" id="{5D1126A5-F5E8-D541-A802-833824F1BF19}"/>
              </a:ext>
            </a:extLst>
          </p:cNvPr>
          <p:cNvGrpSpPr/>
          <p:nvPr/>
        </p:nvGrpSpPr>
        <p:grpSpPr>
          <a:xfrm>
            <a:off x="642644" y="5312400"/>
            <a:ext cx="10892594" cy="931309"/>
            <a:chOff x="642644" y="5312400"/>
            <a:chExt cx="10892594" cy="931309"/>
          </a:xfrm>
        </p:grpSpPr>
        <p:cxnSp>
          <p:nvCxnSpPr>
            <p:cNvPr id="238" name="Conector recto 237">
              <a:extLst>
                <a:ext uri="{FF2B5EF4-FFF2-40B4-BE49-F238E27FC236}">
                  <a16:creationId xmlns:a16="http://schemas.microsoft.com/office/drawing/2014/main" id="{B2338BA5-E912-724E-9260-9F424514C168}"/>
                </a:ext>
              </a:extLst>
            </p:cNvPr>
            <p:cNvCxnSpPr>
              <a:cxnSpLocks/>
            </p:cNvCxnSpPr>
            <p:nvPr/>
          </p:nvCxnSpPr>
          <p:spPr>
            <a:xfrm>
              <a:off x="978820" y="5631393"/>
              <a:ext cx="10551897" cy="0"/>
            </a:xfrm>
            <a:prstGeom prst="line">
              <a:avLst/>
            </a:prstGeom>
            <a:ln w="12700">
              <a:solidFill>
                <a:srgbClr val="4A4A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ítulo 1">
              <a:extLst>
                <a:ext uri="{FF2B5EF4-FFF2-40B4-BE49-F238E27FC236}">
                  <a16:creationId xmlns:a16="http://schemas.microsoft.com/office/drawing/2014/main" id="{2DB7C3BE-9876-1F4B-8890-426428EF2FA6}"/>
                </a:ext>
              </a:extLst>
            </p:cNvPr>
            <p:cNvSpPr txBox="1">
              <a:spLocks/>
            </p:cNvSpPr>
            <p:nvPr/>
          </p:nvSpPr>
          <p:spPr>
            <a:xfrm>
              <a:off x="2730054" y="5957791"/>
              <a:ext cx="1477233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altLang="ko-KR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Movilidad</a:t>
              </a:r>
            </a:p>
          </p:txBody>
        </p:sp>
        <p:sp>
          <p:nvSpPr>
            <p:cNvPr id="246" name="Título 1">
              <a:extLst>
                <a:ext uri="{FF2B5EF4-FFF2-40B4-BE49-F238E27FC236}">
                  <a16:creationId xmlns:a16="http://schemas.microsoft.com/office/drawing/2014/main" id="{13D81EB0-3C3E-294B-96C6-0EED3A9B0996}"/>
                </a:ext>
              </a:extLst>
            </p:cNvPr>
            <p:cNvSpPr txBox="1">
              <a:spLocks/>
            </p:cNvSpPr>
            <p:nvPr/>
          </p:nvSpPr>
          <p:spPr>
            <a:xfrm>
              <a:off x="3953888" y="5957791"/>
              <a:ext cx="1477233" cy="267375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Servicios Cloud</a:t>
              </a:r>
            </a:p>
          </p:txBody>
        </p:sp>
        <p:sp>
          <p:nvSpPr>
            <p:cNvPr id="92" name="Título 1">
              <a:extLst>
                <a:ext uri="{FF2B5EF4-FFF2-40B4-BE49-F238E27FC236}">
                  <a16:creationId xmlns:a16="http://schemas.microsoft.com/office/drawing/2014/main" id="{BFED5073-8947-B04C-9395-83D34B29315F}"/>
                </a:ext>
              </a:extLst>
            </p:cNvPr>
            <p:cNvSpPr txBox="1">
              <a:spLocks/>
            </p:cNvSpPr>
            <p:nvPr/>
          </p:nvSpPr>
          <p:spPr>
            <a:xfrm>
              <a:off x="5344961" y="5976334"/>
              <a:ext cx="1231433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Puesto de Trabajo</a:t>
              </a:r>
            </a:p>
          </p:txBody>
        </p:sp>
        <p:sp>
          <p:nvSpPr>
            <p:cNvPr id="112" name="Título 1">
              <a:extLst>
                <a:ext uri="{FF2B5EF4-FFF2-40B4-BE49-F238E27FC236}">
                  <a16:creationId xmlns:a16="http://schemas.microsoft.com/office/drawing/2014/main" id="{234BB0D3-FF8B-C643-8875-243BE664E1B7}"/>
                </a:ext>
              </a:extLst>
            </p:cNvPr>
            <p:cNvSpPr txBox="1">
              <a:spLocks/>
            </p:cNvSpPr>
            <p:nvPr/>
          </p:nvSpPr>
          <p:spPr>
            <a:xfrm>
              <a:off x="6751202" y="5957791"/>
              <a:ext cx="995189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Impresión y Contenidos</a:t>
              </a:r>
            </a:p>
          </p:txBody>
        </p:sp>
        <p:sp>
          <p:nvSpPr>
            <p:cNvPr id="117" name="Título 1">
              <a:extLst>
                <a:ext uri="{FF2B5EF4-FFF2-40B4-BE49-F238E27FC236}">
                  <a16:creationId xmlns:a16="http://schemas.microsoft.com/office/drawing/2014/main" id="{438FCFD8-C718-D24E-81B5-E399B4C8DD24}"/>
                </a:ext>
              </a:extLst>
            </p:cNvPr>
            <p:cNvSpPr txBox="1">
              <a:spLocks/>
            </p:cNvSpPr>
            <p:nvPr/>
          </p:nvSpPr>
          <p:spPr>
            <a:xfrm>
              <a:off x="7978819" y="5957791"/>
              <a:ext cx="995189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Data Center</a:t>
              </a:r>
            </a:p>
          </p:txBody>
        </p:sp>
        <p:sp>
          <p:nvSpPr>
            <p:cNvPr id="123" name="Título 1">
              <a:extLst>
                <a:ext uri="{FF2B5EF4-FFF2-40B4-BE49-F238E27FC236}">
                  <a16:creationId xmlns:a16="http://schemas.microsoft.com/office/drawing/2014/main" id="{AF35644C-3A67-754E-B452-975E8E588759}"/>
                </a:ext>
              </a:extLst>
            </p:cNvPr>
            <p:cNvSpPr txBox="1">
              <a:spLocks/>
            </p:cNvSpPr>
            <p:nvPr/>
          </p:nvSpPr>
          <p:spPr>
            <a:xfrm>
              <a:off x="9231686" y="5957791"/>
              <a:ext cx="995189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 err="1">
                  <a:solidFill>
                    <a:srgbClr val="4A4A46"/>
                  </a:solidFill>
                  <a:latin typeface="Myriad Pro" panose="020B0503030403020204" pitchFamily="34" charset="0"/>
                </a:rPr>
                <a:t>Backup</a:t>
              </a:r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 / Replicación</a:t>
              </a:r>
            </a:p>
          </p:txBody>
        </p:sp>
        <p:sp>
          <p:nvSpPr>
            <p:cNvPr id="127" name="Título 1">
              <a:extLst>
                <a:ext uri="{FF2B5EF4-FFF2-40B4-BE49-F238E27FC236}">
                  <a16:creationId xmlns:a16="http://schemas.microsoft.com/office/drawing/2014/main" id="{3A48A3A9-8280-A549-A9BE-8FD551B088CC}"/>
                </a:ext>
              </a:extLst>
            </p:cNvPr>
            <p:cNvSpPr txBox="1">
              <a:spLocks/>
            </p:cNvSpPr>
            <p:nvPr/>
          </p:nvSpPr>
          <p:spPr>
            <a:xfrm>
              <a:off x="10454468" y="5957791"/>
              <a:ext cx="1080770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Audiovisuales</a:t>
              </a:r>
            </a:p>
          </p:txBody>
        </p:sp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A05DAF8E-F212-AE4F-8C46-627C0CDFD62F}"/>
                </a:ext>
              </a:extLst>
            </p:cNvPr>
            <p:cNvGrpSpPr/>
            <p:nvPr/>
          </p:nvGrpSpPr>
          <p:grpSpPr>
            <a:xfrm>
              <a:off x="642644" y="5312400"/>
              <a:ext cx="635126" cy="635126"/>
              <a:chOff x="642644" y="5256645"/>
              <a:chExt cx="635126" cy="635126"/>
            </a:xfrm>
          </p:grpSpPr>
          <p:sp>
            <p:nvSpPr>
              <p:cNvPr id="78" name="Elipse 77">
                <a:extLst>
                  <a:ext uri="{FF2B5EF4-FFF2-40B4-BE49-F238E27FC236}">
                    <a16:creationId xmlns:a16="http://schemas.microsoft.com/office/drawing/2014/main" id="{A2C584FA-F449-014F-8B73-8739F1B5A31E}"/>
                  </a:ext>
                </a:extLst>
              </p:cNvPr>
              <p:cNvSpPr/>
              <p:nvPr/>
            </p:nvSpPr>
            <p:spPr>
              <a:xfrm>
                <a:off x="642644" y="5256645"/>
                <a:ext cx="635126" cy="635126"/>
              </a:xfrm>
              <a:prstGeom prst="ellipse">
                <a:avLst/>
              </a:prstGeom>
              <a:solidFill>
                <a:srgbClr val="259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8" name="Gráfico 17">
                <a:extLst>
                  <a:ext uri="{FF2B5EF4-FFF2-40B4-BE49-F238E27FC236}">
                    <a16:creationId xmlns:a16="http://schemas.microsoft.com/office/drawing/2014/main" id="{73004D08-AE6D-654F-A3F8-041C69089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p:blipFill>
            <p:spPr>
              <a:xfrm>
                <a:off x="750657" y="5438791"/>
                <a:ext cx="419100" cy="304800"/>
              </a:xfrm>
              <a:prstGeom prst="rect">
                <a:avLst/>
              </a:prstGeom>
            </p:spPr>
          </p:pic>
        </p:grp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C1BA3388-513C-5848-820F-7E819ABEEE05}"/>
                </a:ext>
              </a:extLst>
            </p:cNvPr>
            <p:cNvGrpSpPr/>
            <p:nvPr/>
          </p:nvGrpSpPr>
          <p:grpSpPr>
            <a:xfrm>
              <a:off x="1893522" y="5312400"/>
              <a:ext cx="637115" cy="637115"/>
              <a:chOff x="1909772" y="5255651"/>
              <a:chExt cx="637115" cy="637115"/>
            </a:xfrm>
          </p:grpSpPr>
          <p:sp>
            <p:nvSpPr>
              <p:cNvPr id="86" name="Elipse 85">
                <a:extLst>
                  <a:ext uri="{FF2B5EF4-FFF2-40B4-BE49-F238E27FC236}">
                    <a16:creationId xmlns:a16="http://schemas.microsoft.com/office/drawing/2014/main" id="{645EF15B-5B77-8449-BA6C-C7A6901C8241}"/>
                  </a:ext>
                </a:extLst>
              </p:cNvPr>
              <p:cNvSpPr/>
              <p:nvPr/>
            </p:nvSpPr>
            <p:spPr>
              <a:xfrm>
                <a:off x="1909772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259E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0" name="Gráfico 19">
                <a:extLst>
                  <a:ext uri="{FF2B5EF4-FFF2-40B4-BE49-F238E27FC236}">
                    <a16:creationId xmlns:a16="http://schemas.microsoft.com/office/drawing/2014/main" id="{07E309AD-7865-EC43-BEFF-0A37BBB63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2037829" y="5390058"/>
                <a:ext cx="381000" cy="368300"/>
              </a:xfrm>
              <a:prstGeom prst="rect">
                <a:avLst/>
              </a:prstGeom>
            </p:spPr>
          </p:pic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73BF7B83-A200-F645-ABB0-77915DE9406C}"/>
                </a:ext>
              </a:extLst>
            </p:cNvPr>
            <p:cNvGrpSpPr/>
            <p:nvPr/>
          </p:nvGrpSpPr>
          <p:grpSpPr>
            <a:xfrm>
              <a:off x="3146389" y="5312400"/>
              <a:ext cx="637115" cy="637115"/>
              <a:chOff x="3360932" y="5255651"/>
              <a:chExt cx="637115" cy="637115"/>
            </a:xfrm>
          </p:grpSpPr>
          <p:sp>
            <p:nvSpPr>
              <p:cNvPr id="262" name="Elipse 261">
                <a:extLst>
                  <a:ext uri="{FF2B5EF4-FFF2-40B4-BE49-F238E27FC236}">
                    <a16:creationId xmlns:a16="http://schemas.microsoft.com/office/drawing/2014/main" id="{571F6F1F-868C-EE46-8A19-F38B40B937C8}"/>
                  </a:ext>
                </a:extLst>
              </p:cNvPr>
              <p:cNvSpPr/>
              <p:nvPr/>
            </p:nvSpPr>
            <p:spPr>
              <a:xfrm>
                <a:off x="3360932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259E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2" name="Gráfico 21">
                <a:extLst>
                  <a:ext uri="{FF2B5EF4-FFF2-40B4-BE49-F238E27FC236}">
                    <a16:creationId xmlns:a16="http://schemas.microsoft.com/office/drawing/2014/main" id="{16A7C734-5F70-3F47-9E49-2239600F1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3431839" y="5472608"/>
                <a:ext cx="495300" cy="203200"/>
              </a:xfrm>
              <a:prstGeom prst="rect">
                <a:avLst/>
              </a:prstGeom>
            </p:spPr>
          </p:pic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FDE3A667-8E76-8E44-9836-1A53C1AF7B5C}"/>
                </a:ext>
              </a:extLst>
            </p:cNvPr>
            <p:cNvGrpSpPr/>
            <p:nvPr/>
          </p:nvGrpSpPr>
          <p:grpSpPr>
            <a:xfrm>
              <a:off x="4399256" y="5312400"/>
              <a:ext cx="637115" cy="637115"/>
              <a:chOff x="4692505" y="5255651"/>
              <a:chExt cx="637115" cy="637115"/>
            </a:xfrm>
          </p:grpSpPr>
          <p:sp>
            <p:nvSpPr>
              <p:cNvPr id="261" name="Elipse 260">
                <a:extLst>
                  <a:ext uri="{FF2B5EF4-FFF2-40B4-BE49-F238E27FC236}">
                    <a16:creationId xmlns:a16="http://schemas.microsoft.com/office/drawing/2014/main" id="{7F4C059A-ECEE-5144-B4FA-22D297CE2EA8}"/>
                  </a:ext>
                </a:extLst>
              </p:cNvPr>
              <p:cNvSpPr/>
              <p:nvPr/>
            </p:nvSpPr>
            <p:spPr>
              <a:xfrm>
                <a:off x="4692505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CCE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5" name="Gráfico 24">
                <a:extLst>
                  <a:ext uri="{FF2B5EF4-FFF2-40B4-BE49-F238E27FC236}">
                    <a16:creationId xmlns:a16="http://schemas.microsoft.com/office/drawing/2014/main" id="{13E52C42-51D1-4542-8EC4-14C68DB8C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4744362" y="5453558"/>
                <a:ext cx="533400" cy="241300"/>
              </a:xfrm>
              <a:prstGeom prst="rect">
                <a:avLst/>
              </a:prstGeom>
            </p:spPr>
          </p:pic>
        </p:grp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14E24540-BF80-B94D-9EF7-3E72CDA14B2B}"/>
                </a:ext>
              </a:extLst>
            </p:cNvPr>
            <p:cNvGrpSpPr/>
            <p:nvPr/>
          </p:nvGrpSpPr>
          <p:grpSpPr>
            <a:xfrm>
              <a:off x="5652123" y="5312400"/>
              <a:ext cx="637115" cy="637115"/>
              <a:chOff x="5955815" y="5255651"/>
              <a:chExt cx="637115" cy="637115"/>
            </a:xfrm>
          </p:grpSpPr>
          <p:sp>
            <p:nvSpPr>
              <p:cNvPr id="93" name="Elipse 92">
                <a:extLst>
                  <a:ext uri="{FF2B5EF4-FFF2-40B4-BE49-F238E27FC236}">
                    <a16:creationId xmlns:a16="http://schemas.microsoft.com/office/drawing/2014/main" id="{956A72B3-50CC-184E-A5C6-1FA41017F4C9}"/>
                  </a:ext>
                </a:extLst>
              </p:cNvPr>
              <p:cNvSpPr/>
              <p:nvPr/>
            </p:nvSpPr>
            <p:spPr>
              <a:xfrm>
                <a:off x="5955815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CCE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8" name="Gráfico 27">
                <a:extLst>
                  <a:ext uri="{FF2B5EF4-FFF2-40B4-BE49-F238E27FC236}">
                    <a16:creationId xmlns:a16="http://schemas.microsoft.com/office/drawing/2014/main" id="{3167CA61-9F20-074E-8E4D-9E9C963C1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>
                <a:extLst>
                  <a:ext uri="{96DAC541-7B7A-43D3-8B79-37D633B846F1}">
                    <asvg:svgBlip xmlns:asvg="http://schemas.microsoft.com/office/drawing/2016/SVG/main" r:embed="rId59"/>
                  </a:ext>
                </a:extLst>
              </a:blip>
              <a:stretch>
                <a:fillRect/>
              </a:stretch>
            </p:blipFill>
            <p:spPr>
              <a:xfrm>
                <a:off x="6071172" y="5421808"/>
                <a:ext cx="406400" cy="304800"/>
              </a:xfrm>
              <a:prstGeom prst="rect">
                <a:avLst/>
              </a:prstGeom>
            </p:spPr>
          </p:pic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78BB67D-2C44-A34C-BC2A-66CCF9277193}"/>
                </a:ext>
              </a:extLst>
            </p:cNvPr>
            <p:cNvGrpSpPr/>
            <p:nvPr/>
          </p:nvGrpSpPr>
          <p:grpSpPr>
            <a:xfrm>
              <a:off x="6904990" y="5312400"/>
              <a:ext cx="637115" cy="637115"/>
              <a:chOff x="7359723" y="5255651"/>
              <a:chExt cx="637115" cy="637115"/>
            </a:xfrm>
          </p:grpSpPr>
          <p:sp>
            <p:nvSpPr>
              <p:cNvPr id="114" name="Elipse 113">
                <a:extLst>
                  <a:ext uri="{FF2B5EF4-FFF2-40B4-BE49-F238E27FC236}">
                    <a16:creationId xmlns:a16="http://schemas.microsoft.com/office/drawing/2014/main" id="{4170C101-9E94-D749-BF43-B6A2DE7F9D40}"/>
                  </a:ext>
                </a:extLst>
              </p:cNvPr>
              <p:cNvSpPr/>
              <p:nvPr/>
            </p:nvSpPr>
            <p:spPr>
              <a:xfrm>
                <a:off x="7359723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CCE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1" name="Gráfico 30">
                <a:extLst>
                  <a:ext uri="{FF2B5EF4-FFF2-40B4-BE49-F238E27FC236}">
                    <a16:creationId xmlns:a16="http://schemas.microsoft.com/office/drawing/2014/main" id="{A6FF10FC-918E-984F-817E-EC13E25ED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0">
                <a:extLst>
                  <a:ext uri="{96DAC541-7B7A-43D3-8B79-37D633B846F1}">
                    <asvg:svgBlip xmlns:asvg="http://schemas.microsoft.com/office/drawing/2016/SVG/main" r:embed="rId61"/>
                  </a:ext>
                </a:extLst>
              </a:blip>
              <a:stretch>
                <a:fillRect/>
              </a:stretch>
            </p:blipFill>
            <p:spPr>
              <a:xfrm>
                <a:off x="7487780" y="5383708"/>
                <a:ext cx="381000" cy="381000"/>
              </a:xfrm>
              <a:prstGeom prst="rect">
                <a:avLst/>
              </a:prstGeom>
            </p:spPr>
          </p:pic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D6D9B343-61DC-3D4C-B189-64E0C7C1478E}"/>
                </a:ext>
              </a:extLst>
            </p:cNvPr>
            <p:cNvGrpSpPr/>
            <p:nvPr/>
          </p:nvGrpSpPr>
          <p:grpSpPr>
            <a:xfrm>
              <a:off x="8157857" y="5312400"/>
              <a:ext cx="637115" cy="637115"/>
              <a:chOff x="8489191" y="5255651"/>
              <a:chExt cx="637115" cy="637115"/>
            </a:xfrm>
          </p:grpSpPr>
          <p:sp>
            <p:nvSpPr>
              <p:cNvPr id="120" name="Elipse 119">
                <a:extLst>
                  <a:ext uri="{FF2B5EF4-FFF2-40B4-BE49-F238E27FC236}">
                    <a16:creationId xmlns:a16="http://schemas.microsoft.com/office/drawing/2014/main" id="{9880EFC6-9A69-E247-8C71-0A09AD17DE87}"/>
                  </a:ext>
                </a:extLst>
              </p:cNvPr>
              <p:cNvSpPr/>
              <p:nvPr/>
            </p:nvSpPr>
            <p:spPr>
              <a:xfrm>
                <a:off x="8489191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CCE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4" name="Gráfico 33">
                <a:extLst>
                  <a:ext uri="{FF2B5EF4-FFF2-40B4-BE49-F238E27FC236}">
                    <a16:creationId xmlns:a16="http://schemas.microsoft.com/office/drawing/2014/main" id="{8C08F2E1-DE3F-7F49-A135-8D1874969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2">
                <a:extLst>
                  <a:ext uri="{96DAC541-7B7A-43D3-8B79-37D633B846F1}">
                    <asvg:svgBlip xmlns:asvg="http://schemas.microsoft.com/office/drawing/2016/SVG/main" r:embed="rId63"/>
                  </a:ext>
                </a:extLst>
              </a:blip>
              <a:stretch>
                <a:fillRect/>
              </a:stretch>
            </p:blipFill>
            <p:spPr>
              <a:xfrm>
                <a:off x="8661698" y="5409108"/>
                <a:ext cx="292100" cy="330200"/>
              </a:xfrm>
              <a:prstGeom prst="rect">
                <a:avLst/>
              </a:prstGeom>
            </p:spPr>
          </p:pic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E40A5DD8-7124-794B-B27D-0BD312BCA4C9}"/>
                </a:ext>
              </a:extLst>
            </p:cNvPr>
            <p:cNvGrpSpPr/>
            <p:nvPr/>
          </p:nvGrpSpPr>
          <p:grpSpPr>
            <a:xfrm>
              <a:off x="9410724" y="5312400"/>
              <a:ext cx="637115" cy="637115"/>
              <a:chOff x="9592771" y="5255651"/>
              <a:chExt cx="637115" cy="637115"/>
            </a:xfrm>
          </p:grpSpPr>
          <p:sp>
            <p:nvSpPr>
              <p:cNvPr id="125" name="Elipse 124">
                <a:extLst>
                  <a:ext uri="{FF2B5EF4-FFF2-40B4-BE49-F238E27FC236}">
                    <a16:creationId xmlns:a16="http://schemas.microsoft.com/office/drawing/2014/main" id="{5C97E1A0-AB1E-5B4A-82E0-CBBF14356143}"/>
                  </a:ext>
                </a:extLst>
              </p:cNvPr>
              <p:cNvSpPr/>
              <p:nvPr/>
            </p:nvSpPr>
            <p:spPr>
              <a:xfrm>
                <a:off x="9592771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CCE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7" name="Gráfico 36">
                <a:extLst>
                  <a:ext uri="{FF2B5EF4-FFF2-40B4-BE49-F238E27FC236}">
                    <a16:creationId xmlns:a16="http://schemas.microsoft.com/office/drawing/2014/main" id="{A34615E3-7D60-AC4E-8B90-3B60041B1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4">
                <a:extLst>
                  <a:ext uri="{96DAC541-7B7A-43D3-8B79-37D633B846F1}">
                    <asvg:svgBlip xmlns:asvg="http://schemas.microsoft.com/office/drawing/2016/SVG/main" r:embed="rId65"/>
                  </a:ext>
                </a:extLst>
              </a:blip>
              <a:stretch>
                <a:fillRect/>
              </a:stretch>
            </p:blipFill>
            <p:spPr>
              <a:xfrm>
                <a:off x="9739878" y="5406310"/>
                <a:ext cx="342900" cy="304800"/>
              </a:xfrm>
              <a:prstGeom prst="rect">
                <a:avLst/>
              </a:prstGeom>
            </p:spPr>
          </p:pic>
        </p:grp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1443F671-3403-D34B-A52C-8913F1D6EC2B}"/>
                </a:ext>
              </a:extLst>
            </p:cNvPr>
            <p:cNvGrpSpPr/>
            <p:nvPr/>
          </p:nvGrpSpPr>
          <p:grpSpPr>
            <a:xfrm>
              <a:off x="10663592" y="5312400"/>
              <a:ext cx="637115" cy="637115"/>
              <a:chOff x="10663592" y="5255651"/>
              <a:chExt cx="637115" cy="637115"/>
            </a:xfrm>
          </p:grpSpPr>
          <p:sp>
            <p:nvSpPr>
              <p:cNvPr id="129" name="Elipse 128">
                <a:extLst>
                  <a:ext uri="{FF2B5EF4-FFF2-40B4-BE49-F238E27FC236}">
                    <a16:creationId xmlns:a16="http://schemas.microsoft.com/office/drawing/2014/main" id="{B9AEA3DD-9273-EA4E-9751-556A82A88F89}"/>
                  </a:ext>
                </a:extLst>
              </p:cNvPr>
              <p:cNvSpPr/>
              <p:nvPr/>
            </p:nvSpPr>
            <p:spPr>
              <a:xfrm>
                <a:off x="10663592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1" name="Gráfico 40">
                <a:extLst>
                  <a:ext uri="{FF2B5EF4-FFF2-40B4-BE49-F238E27FC236}">
                    <a16:creationId xmlns:a16="http://schemas.microsoft.com/office/drawing/2014/main" id="{E643AEB8-B8CF-3F40-9939-CA0B84913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6">
                <a:extLst>
                  <a:ext uri="{96DAC541-7B7A-43D3-8B79-37D633B846F1}">
                    <asvg:svgBlip xmlns:asvg="http://schemas.microsoft.com/office/drawing/2016/SVG/main" r:embed="rId67"/>
                  </a:ext>
                </a:extLst>
              </a:blip>
              <a:stretch>
                <a:fillRect/>
              </a:stretch>
            </p:blipFill>
            <p:spPr>
              <a:xfrm>
                <a:off x="10804349" y="5466258"/>
                <a:ext cx="355600" cy="215900"/>
              </a:xfrm>
              <a:prstGeom prst="rect">
                <a:avLst/>
              </a:prstGeom>
            </p:spPr>
          </p:pic>
        </p:grpSp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D1FDA467-0F06-F444-8C6E-41F280250B26}"/>
              </a:ext>
            </a:extLst>
          </p:cNvPr>
          <p:cNvGrpSpPr/>
          <p:nvPr/>
        </p:nvGrpSpPr>
        <p:grpSpPr>
          <a:xfrm>
            <a:off x="340612" y="4462154"/>
            <a:ext cx="11190105" cy="1166857"/>
            <a:chOff x="340612" y="4462154"/>
            <a:chExt cx="11190105" cy="1166857"/>
          </a:xfrm>
        </p:grpSpPr>
        <p:sp>
          <p:nvSpPr>
            <p:cNvPr id="398" name="Título 1">
              <a:extLst>
                <a:ext uri="{FF2B5EF4-FFF2-40B4-BE49-F238E27FC236}">
                  <a16:creationId xmlns:a16="http://schemas.microsoft.com/office/drawing/2014/main" id="{A83FF964-83CD-974B-8E7F-FC793047F967}"/>
                </a:ext>
              </a:extLst>
            </p:cNvPr>
            <p:cNvSpPr txBox="1">
              <a:spLocks/>
            </p:cNvSpPr>
            <p:nvPr/>
          </p:nvSpPr>
          <p:spPr>
            <a:xfrm>
              <a:off x="5247937" y="5083922"/>
              <a:ext cx="1477233" cy="545089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Videoconferencia</a:t>
              </a:r>
            </a:p>
          </p:txBody>
        </p:sp>
        <p:grpSp>
          <p:nvGrpSpPr>
            <p:cNvPr id="80" name="Grupo 79">
              <a:extLst>
                <a:ext uri="{FF2B5EF4-FFF2-40B4-BE49-F238E27FC236}">
                  <a16:creationId xmlns:a16="http://schemas.microsoft.com/office/drawing/2014/main" id="{72A50F45-691C-604D-AEB0-5D0EFCE3B0F0}"/>
                </a:ext>
              </a:extLst>
            </p:cNvPr>
            <p:cNvGrpSpPr/>
            <p:nvPr/>
          </p:nvGrpSpPr>
          <p:grpSpPr>
            <a:xfrm>
              <a:off x="340612" y="4462154"/>
              <a:ext cx="11190105" cy="1003076"/>
              <a:chOff x="340612" y="4462154"/>
              <a:chExt cx="11190105" cy="1003076"/>
            </a:xfrm>
          </p:grpSpPr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A234623E-0D64-B944-BCEE-397EB062BD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820" y="4770092"/>
                <a:ext cx="10551897" cy="0"/>
              </a:xfrm>
              <a:prstGeom prst="line">
                <a:avLst/>
              </a:prstGeom>
              <a:ln w="12700">
                <a:solidFill>
                  <a:srgbClr val="4A4A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2" name="Título 1">
                <a:extLst>
                  <a:ext uri="{FF2B5EF4-FFF2-40B4-BE49-F238E27FC236}">
                    <a16:creationId xmlns:a16="http://schemas.microsoft.com/office/drawing/2014/main" id="{E457F93C-9DD2-DD4E-A714-CC2598207E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612" y="5083922"/>
                <a:ext cx="1239189" cy="267375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pPr algn="ctr"/>
                <a:r>
                  <a:rPr lang="es-ES" sz="11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Colaboración</a:t>
                </a:r>
              </a:p>
            </p:txBody>
          </p:sp>
          <p:sp>
            <p:nvSpPr>
              <p:cNvPr id="330" name="Título 1">
                <a:extLst>
                  <a:ext uri="{FF2B5EF4-FFF2-40B4-BE49-F238E27FC236}">
                    <a16:creationId xmlns:a16="http://schemas.microsoft.com/office/drawing/2014/main" id="{AE182014-6CB2-4C42-9314-8590D0CECF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4234" y="5083922"/>
                <a:ext cx="1508191" cy="267375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pPr algn="ctr"/>
                <a:r>
                  <a:rPr lang="es-ES" sz="11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Voz IP</a:t>
                </a:r>
              </a:p>
            </p:txBody>
          </p:sp>
          <p:sp>
            <p:nvSpPr>
              <p:cNvPr id="351" name="Título 1">
                <a:extLst>
                  <a:ext uri="{FF2B5EF4-FFF2-40B4-BE49-F238E27FC236}">
                    <a16:creationId xmlns:a16="http://schemas.microsoft.com/office/drawing/2014/main" id="{7A3D0FFA-17D3-7D4B-9BBA-85AB205E3C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9236" y="5083922"/>
                <a:ext cx="1898870" cy="267375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pPr algn="ctr"/>
                <a:r>
                  <a:rPr lang="es-ES" sz="11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Comunicaciones Unificadas</a:t>
                </a:r>
              </a:p>
            </p:txBody>
          </p:sp>
          <p:sp>
            <p:nvSpPr>
              <p:cNvPr id="406" name="Título 1">
                <a:extLst>
                  <a:ext uri="{FF2B5EF4-FFF2-40B4-BE49-F238E27FC236}">
                    <a16:creationId xmlns:a16="http://schemas.microsoft.com/office/drawing/2014/main" id="{2010ADA1-1EC4-1940-80BF-120047778B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66075" y="5083922"/>
                <a:ext cx="1686603" cy="381308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pPr algn="ctr"/>
                <a:r>
                  <a:rPr lang="es-ES" sz="11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Plataforma Colaborativa</a:t>
                </a:r>
              </a:p>
            </p:txBody>
          </p:sp>
          <p:grpSp>
            <p:nvGrpSpPr>
              <p:cNvPr id="50" name="Grupo 49">
                <a:extLst>
                  <a:ext uri="{FF2B5EF4-FFF2-40B4-BE49-F238E27FC236}">
                    <a16:creationId xmlns:a16="http://schemas.microsoft.com/office/drawing/2014/main" id="{E7F3EB7F-0F6C-FC49-8668-963715F041C6}"/>
                  </a:ext>
                </a:extLst>
              </p:cNvPr>
              <p:cNvGrpSpPr/>
              <p:nvPr/>
            </p:nvGrpSpPr>
            <p:grpSpPr>
              <a:xfrm>
                <a:off x="642644" y="4462154"/>
                <a:ext cx="635126" cy="635126"/>
                <a:chOff x="642644" y="4395248"/>
                <a:chExt cx="635126" cy="635126"/>
              </a:xfrm>
            </p:grpSpPr>
            <p:sp>
              <p:nvSpPr>
                <p:cNvPr id="366" name="Elipse 365">
                  <a:extLst>
                    <a:ext uri="{FF2B5EF4-FFF2-40B4-BE49-F238E27FC236}">
                      <a16:creationId xmlns:a16="http://schemas.microsoft.com/office/drawing/2014/main" id="{A8112D7F-1861-6F4F-A8CF-4E499DFBDC0A}"/>
                    </a:ext>
                  </a:extLst>
                </p:cNvPr>
                <p:cNvSpPr/>
                <p:nvPr/>
              </p:nvSpPr>
              <p:spPr>
                <a:xfrm>
                  <a:off x="642644" y="4395248"/>
                  <a:ext cx="635126" cy="635126"/>
                </a:xfrm>
                <a:prstGeom prst="ellipse">
                  <a:avLst/>
                </a:prstGeom>
                <a:solidFill>
                  <a:srgbClr val="D811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16" name="Gráfico 15">
                  <a:extLst>
                    <a:ext uri="{FF2B5EF4-FFF2-40B4-BE49-F238E27FC236}">
                      <a16:creationId xmlns:a16="http://schemas.microsoft.com/office/drawing/2014/main" id="{F4C68ADE-9D18-8242-BD49-C0A8D5E0AD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8">
                  <a:extLst>
                    <a:ext uri="{96DAC541-7B7A-43D3-8B79-37D633B846F1}">
                      <asvg:svgBlip xmlns:asvg="http://schemas.microsoft.com/office/drawing/2016/SVG/main" r:embed="rId6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357" y="4492270"/>
                  <a:ext cx="393700" cy="3810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75001CCF-DE18-3C49-BB46-870D5A7C2DB5}"/>
                  </a:ext>
                </a:extLst>
              </p:cNvPr>
              <p:cNvGrpSpPr/>
              <p:nvPr/>
            </p:nvGrpSpPr>
            <p:grpSpPr>
              <a:xfrm>
                <a:off x="3151989" y="4462154"/>
                <a:ext cx="637115" cy="637115"/>
                <a:chOff x="3360932" y="4398873"/>
                <a:chExt cx="637115" cy="637115"/>
              </a:xfrm>
            </p:grpSpPr>
            <p:sp>
              <p:nvSpPr>
                <p:cNvPr id="375" name="Elipse 374">
                  <a:extLst>
                    <a:ext uri="{FF2B5EF4-FFF2-40B4-BE49-F238E27FC236}">
                      <a16:creationId xmlns:a16="http://schemas.microsoft.com/office/drawing/2014/main" id="{BBA33930-1DC1-3344-8D7F-C25FFAB07B27}"/>
                    </a:ext>
                  </a:extLst>
                </p:cNvPr>
                <p:cNvSpPr/>
                <p:nvPr/>
              </p:nvSpPr>
              <p:spPr>
                <a:xfrm>
                  <a:off x="3360932" y="4398873"/>
                  <a:ext cx="637115" cy="63711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259E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44" name="Gráfico 43">
                  <a:extLst>
                    <a:ext uri="{FF2B5EF4-FFF2-40B4-BE49-F238E27FC236}">
                      <a16:creationId xmlns:a16="http://schemas.microsoft.com/office/drawing/2014/main" id="{25DC5939-1529-E548-93AE-7879A273FA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0">
                  <a:extLst>
                    <a:ext uri="{96DAC541-7B7A-43D3-8B79-37D633B846F1}">
                      <asvg:svgBlip xmlns:asvg="http://schemas.microsoft.com/office/drawing/2016/SVG/main" r:embed="rId7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63589" y="4571086"/>
                  <a:ext cx="431800" cy="304800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B1BBC42A-A265-214D-9D1D-491872FA0F67}"/>
                  </a:ext>
                </a:extLst>
              </p:cNvPr>
              <p:cNvGrpSpPr/>
              <p:nvPr/>
            </p:nvGrpSpPr>
            <p:grpSpPr>
              <a:xfrm>
                <a:off x="1898595" y="4462154"/>
                <a:ext cx="637115" cy="637115"/>
                <a:chOff x="1909772" y="4398873"/>
                <a:chExt cx="637115" cy="637115"/>
              </a:xfrm>
            </p:grpSpPr>
            <p:sp>
              <p:nvSpPr>
                <p:cNvPr id="373" name="Elipse 372">
                  <a:extLst>
                    <a:ext uri="{FF2B5EF4-FFF2-40B4-BE49-F238E27FC236}">
                      <a16:creationId xmlns:a16="http://schemas.microsoft.com/office/drawing/2014/main" id="{456E911A-96A8-1348-AA2F-BD87D37CF724}"/>
                    </a:ext>
                  </a:extLst>
                </p:cNvPr>
                <p:cNvSpPr/>
                <p:nvPr/>
              </p:nvSpPr>
              <p:spPr>
                <a:xfrm>
                  <a:off x="1909772" y="4398873"/>
                  <a:ext cx="637115" cy="63711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259E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48" name="Gráfico 47">
                  <a:extLst>
                    <a:ext uri="{FF2B5EF4-FFF2-40B4-BE49-F238E27FC236}">
                      <a16:creationId xmlns:a16="http://schemas.microsoft.com/office/drawing/2014/main" id="{B0270847-0333-C441-A26E-DAAC7732CF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2">
                  <a:extLst>
                    <a:ext uri="{96DAC541-7B7A-43D3-8B79-37D633B846F1}">
                      <asvg:svgBlip xmlns:asvg="http://schemas.microsoft.com/office/drawing/2016/SVG/main" r:embed="rId7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5129" y="4501530"/>
                  <a:ext cx="406400" cy="4318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21BC545C-221D-1B49-8584-D01113D5CF93}"/>
                  </a:ext>
                </a:extLst>
              </p:cNvPr>
              <p:cNvGrpSpPr/>
              <p:nvPr/>
            </p:nvGrpSpPr>
            <p:grpSpPr>
              <a:xfrm>
                <a:off x="5652123" y="4462154"/>
                <a:ext cx="637115" cy="637115"/>
                <a:chOff x="5955815" y="4398873"/>
                <a:chExt cx="637115" cy="637115"/>
              </a:xfrm>
            </p:grpSpPr>
            <p:sp>
              <p:nvSpPr>
                <p:cNvPr id="400" name="Elipse 399">
                  <a:extLst>
                    <a:ext uri="{FF2B5EF4-FFF2-40B4-BE49-F238E27FC236}">
                      <a16:creationId xmlns:a16="http://schemas.microsoft.com/office/drawing/2014/main" id="{72000CB9-2228-C645-946F-E5229AE79882}"/>
                    </a:ext>
                  </a:extLst>
                </p:cNvPr>
                <p:cNvSpPr/>
                <p:nvPr/>
              </p:nvSpPr>
              <p:spPr>
                <a:xfrm>
                  <a:off x="5955815" y="4398873"/>
                  <a:ext cx="637115" cy="63711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259E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2" name="Gráfico 51">
                  <a:extLst>
                    <a:ext uri="{FF2B5EF4-FFF2-40B4-BE49-F238E27FC236}">
                      <a16:creationId xmlns:a16="http://schemas.microsoft.com/office/drawing/2014/main" id="{F200155F-3897-AE40-B92E-5EFB6C1935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4">
                  <a:extLst>
                    <a:ext uri="{96DAC541-7B7A-43D3-8B79-37D633B846F1}">
                      <asvg:svgBlip xmlns:asvg="http://schemas.microsoft.com/office/drawing/2016/SVG/main" r:embed="rId7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44070" y="4565768"/>
                  <a:ext cx="460604" cy="303325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E87800F2-6D3B-5F40-B6DD-8B9AC14547A1}"/>
                  </a:ext>
                </a:extLst>
              </p:cNvPr>
              <p:cNvGrpSpPr/>
              <p:nvPr/>
            </p:nvGrpSpPr>
            <p:grpSpPr>
              <a:xfrm>
                <a:off x="9383220" y="4462154"/>
                <a:ext cx="637115" cy="637115"/>
                <a:chOff x="9592771" y="4398873"/>
                <a:chExt cx="637115" cy="637115"/>
              </a:xfrm>
            </p:grpSpPr>
            <p:sp>
              <p:nvSpPr>
                <p:cNvPr id="408" name="Elipse 407">
                  <a:extLst>
                    <a:ext uri="{FF2B5EF4-FFF2-40B4-BE49-F238E27FC236}">
                      <a16:creationId xmlns:a16="http://schemas.microsoft.com/office/drawing/2014/main" id="{A301551E-4FA1-CA46-BFD6-48657B5328BF}"/>
                    </a:ext>
                  </a:extLst>
                </p:cNvPr>
                <p:cNvSpPr/>
                <p:nvPr/>
              </p:nvSpPr>
              <p:spPr>
                <a:xfrm>
                  <a:off x="9592771" y="4398873"/>
                  <a:ext cx="637115" cy="63711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259E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5" name="Gráfico 54">
                  <a:extLst>
                    <a:ext uri="{FF2B5EF4-FFF2-40B4-BE49-F238E27FC236}">
                      <a16:creationId xmlns:a16="http://schemas.microsoft.com/office/drawing/2014/main" id="{0A802F20-91AC-8744-A917-24041E80B6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6">
                  <a:extLst>
                    <a:ext uri="{96DAC541-7B7A-43D3-8B79-37D633B846F1}">
                      <asvg:svgBlip xmlns:asvg="http://schemas.microsoft.com/office/drawing/2016/SVG/main" r:embed="rId7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76378" y="4520580"/>
                  <a:ext cx="469900" cy="3937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7F6FE633-3151-BD4C-87E0-B05DF8562BF9}"/>
              </a:ext>
            </a:extLst>
          </p:cNvPr>
          <p:cNvGrpSpPr/>
          <p:nvPr/>
        </p:nvGrpSpPr>
        <p:grpSpPr>
          <a:xfrm>
            <a:off x="10853939" y="1320662"/>
            <a:ext cx="1308536" cy="4323230"/>
            <a:chOff x="10853939" y="1320662"/>
            <a:chExt cx="1308536" cy="4323230"/>
          </a:xfrm>
        </p:grpSpPr>
        <p:sp>
          <p:nvSpPr>
            <p:cNvPr id="379" name="Título 1">
              <a:extLst>
                <a:ext uri="{FF2B5EF4-FFF2-40B4-BE49-F238E27FC236}">
                  <a16:creationId xmlns:a16="http://schemas.microsoft.com/office/drawing/2014/main" id="{38CCC7BA-643A-E644-929C-90C5BCB8BB1A}"/>
                </a:ext>
              </a:extLst>
            </p:cNvPr>
            <p:cNvSpPr txBox="1">
              <a:spLocks/>
            </p:cNvSpPr>
            <p:nvPr/>
          </p:nvSpPr>
          <p:spPr>
            <a:xfrm>
              <a:off x="10853939" y="2539967"/>
              <a:ext cx="1308536" cy="41747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Seguridad</a:t>
              </a:r>
            </a:p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Gestionada</a:t>
              </a:r>
            </a:p>
          </p:txBody>
        </p: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56D0641E-D298-764C-9F64-49BDF4336D6B}"/>
                </a:ext>
              </a:extLst>
            </p:cNvPr>
            <p:cNvGrpSpPr/>
            <p:nvPr/>
          </p:nvGrpSpPr>
          <p:grpSpPr>
            <a:xfrm>
              <a:off x="11187810" y="1320662"/>
              <a:ext cx="653387" cy="4323230"/>
              <a:chOff x="11187810" y="1320662"/>
              <a:chExt cx="653387" cy="4323230"/>
            </a:xfrm>
          </p:grpSpPr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F2999C6F-57E3-DA43-A0E5-6A41B06DC3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508207" y="1320662"/>
                <a:ext cx="7466" cy="1047148"/>
              </a:xfrm>
              <a:prstGeom prst="line">
                <a:avLst/>
              </a:prstGeom>
              <a:ln w="12700">
                <a:solidFill>
                  <a:srgbClr val="4A4A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F3E6E858-1B1D-8948-8BA4-5FE6E35606C3}"/>
                  </a:ext>
                </a:extLst>
              </p:cNvPr>
              <p:cNvCxnSpPr>
                <a:cxnSpLocks/>
                <a:endCxn id="379" idx="2"/>
              </p:cNvCxnSpPr>
              <p:nvPr/>
            </p:nvCxnSpPr>
            <p:spPr>
              <a:xfrm flipH="1" flipV="1">
                <a:off x="11508207" y="2957438"/>
                <a:ext cx="7466" cy="1047148"/>
              </a:xfrm>
              <a:prstGeom prst="line">
                <a:avLst/>
              </a:prstGeom>
              <a:ln w="12700">
                <a:solidFill>
                  <a:srgbClr val="4A4A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Conector recto 352">
                <a:extLst>
                  <a:ext uri="{FF2B5EF4-FFF2-40B4-BE49-F238E27FC236}">
                    <a16:creationId xmlns:a16="http://schemas.microsoft.com/office/drawing/2014/main" id="{35BF1927-BCB5-C441-8291-E55B33D041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0717" y="4633720"/>
                <a:ext cx="0" cy="1010172"/>
              </a:xfrm>
              <a:prstGeom prst="line">
                <a:avLst/>
              </a:prstGeom>
              <a:ln w="12700">
                <a:solidFill>
                  <a:srgbClr val="4A4A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5" name="Grupo 84">
                <a:extLst>
                  <a:ext uri="{FF2B5EF4-FFF2-40B4-BE49-F238E27FC236}">
                    <a16:creationId xmlns:a16="http://schemas.microsoft.com/office/drawing/2014/main" id="{2A08469F-BF20-734A-A20E-4C2EAF4AF4E2}"/>
                  </a:ext>
                </a:extLst>
              </p:cNvPr>
              <p:cNvGrpSpPr/>
              <p:nvPr/>
            </p:nvGrpSpPr>
            <p:grpSpPr>
              <a:xfrm>
                <a:off x="11187810" y="1904021"/>
                <a:ext cx="640795" cy="640795"/>
                <a:chOff x="10799314" y="2826614"/>
                <a:chExt cx="742916" cy="742916"/>
              </a:xfrm>
            </p:grpSpPr>
            <p:sp>
              <p:nvSpPr>
                <p:cNvPr id="381" name="Elipse 380">
                  <a:extLst>
                    <a:ext uri="{FF2B5EF4-FFF2-40B4-BE49-F238E27FC236}">
                      <a16:creationId xmlns:a16="http://schemas.microsoft.com/office/drawing/2014/main" id="{D1776A1A-5E93-BF45-8BFB-5F67F0355197}"/>
                    </a:ext>
                  </a:extLst>
                </p:cNvPr>
                <p:cNvSpPr/>
                <p:nvPr/>
              </p:nvSpPr>
              <p:spPr>
                <a:xfrm>
                  <a:off x="10799314" y="2826614"/>
                  <a:ext cx="742916" cy="742916"/>
                </a:xfrm>
                <a:prstGeom prst="ellipse">
                  <a:avLst/>
                </a:prstGeom>
                <a:solidFill>
                  <a:srgbClr val="8989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71" name="Gráfico 70">
                  <a:extLst>
                    <a:ext uri="{FF2B5EF4-FFF2-40B4-BE49-F238E27FC236}">
                      <a16:creationId xmlns:a16="http://schemas.microsoft.com/office/drawing/2014/main" id="{5D4C5BD5-06EB-FE47-8FC7-E12DCA4A84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8">
                  <a:extLst>
                    <a:ext uri="{96DAC541-7B7A-43D3-8B79-37D633B846F1}">
                      <asvg:svgBlip xmlns:asvg="http://schemas.microsoft.com/office/drawing/2016/SVG/main" r:embed="rId7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5672" y="3001222"/>
                  <a:ext cx="330200" cy="393700"/>
                </a:xfrm>
                <a:prstGeom prst="rect">
                  <a:avLst/>
                </a:prstGeom>
              </p:spPr>
            </p:pic>
          </p:grpSp>
          <p:sp>
            <p:nvSpPr>
              <p:cNvPr id="192" name="Elipse 191">
                <a:extLst>
                  <a:ext uri="{FF2B5EF4-FFF2-40B4-BE49-F238E27FC236}">
                    <a16:creationId xmlns:a16="http://schemas.microsoft.com/office/drawing/2014/main" id="{B7BCED13-471B-E040-97EF-0544ADA785AC}"/>
                  </a:ext>
                </a:extLst>
              </p:cNvPr>
              <p:cNvSpPr/>
              <p:nvPr/>
            </p:nvSpPr>
            <p:spPr>
              <a:xfrm>
                <a:off x="11196186" y="3673631"/>
                <a:ext cx="642720" cy="642720"/>
              </a:xfrm>
              <a:prstGeom prst="ellipse">
                <a:avLst/>
              </a:prstGeom>
              <a:solidFill>
                <a:srgbClr val="8989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96" name="Gráfico 195">
                <a:extLst>
                  <a:ext uri="{FF2B5EF4-FFF2-40B4-BE49-F238E27FC236}">
                    <a16:creationId xmlns:a16="http://schemas.microsoft.com/office/drawing/2014/main" id="{4DE4465A-2EC6-1544-9458-5AE61CB91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1"/>
                  </a:ext>
                </a:extLst>
              </a:blip>
              <a:stretch>
                <a:fillRect/>
              </a:stretch>
            </p:blipFill>
            <p:spPr>
              <a:xfrm>
                <a:off x="11213180" y="3696673"/>
                <a:ext cx="628017" cy="628017"/>
              </a:xfrm>
              <a:prstGeom prst="rect">
                <a:avLst/>
              </a:prstGeom>
            </p:spPr>
          </p:pic>
        </p:grpSp>
        <p:sp>
          <p:nvSpPr>
            <p:cNvPr id="198" name="Título 1">
              <a:extLst>
                <a:ext uri="{FF2B5EF4-FFF2-40B4-BE49-F238E27FC236}">
                  <a16:creationId xmlns:a16="http://schemas.microsoft.com/office/drawing/2014/main" id="{220C07B1-442C-D24A-88A2-7FF34DF03676}"/>
                </a:ext>
              </a:extLst>
            </p:cNvPr>
            <p:cNvSpPr txBox="1">
              <a:spLocks/>
            </p:cNvSpPr>
            <p:nvPr/>
          </p:nvSpPr>
          <p:spPr>
            <a:xfrm>
              <a:off x="10853939" y="4322447"/>
              <a:ext cx="1308536" cy="41747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Servicios</a:t>
              </a:r>
            </a:p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Gestionados</a:t>
              </a:r>
            </a:p>
          </p:txBody>
        </p:sp>
      </p:grpSp>
      <p:sp>
        <p:nvSpPr>
          <p:cNvPr id="194" name="Rectángulo 193">
            <a:extLst>
              <a:ext uri="{FF2B5EF4-FFF2-40B4-BE49-F238E27FC236}">
                <a16:creationId xmlns:a16="http://schemas.microsoft.com/office/drawing/2014/main" id="{8E1106B5-FEB5-4334-AD7B-E975738BF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3697" y="191401"/>
            <a:ext cx="36918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Soluciones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8" name="Imagen 207">
            <a:extLst>
              <a:ext uri="{FF2B5EF4-FFF2-40B4-BE49-F238E27FC236}">
                <a16:creationId xmlns:a16="http://schemas.microsoft.com/office/drawing/2014/main" id="{DF1CF36C-E80D-438E-AA9F-B34A01410F55}"/>
              </a:ext>
            </a:extLst>
          </p:cNvPr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4" y="17035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4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1C558CCE-51FE-4AC1-98FC-FFA1DC2D7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829" y="282292"/>
            <a:ext cx="90761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3600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Nunsys: </a:t>
            </a:r>
            <a:r>
              <a:rPr lang="es-ES" altLang="es-ES" sz="3600" dirty="0">
                <a:solidFill>
                  <a:srgbClr val="595959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¿Por qué apostar por Nunsys?</a:t>
            </a:r>
            <a:endParaRPr lang="en-US" altLang="es-ES" sz="3600" dirty="0">
              <a:solidFill>
                <a:srgbClr val="595959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084C1BD-7889-4DD6-A28D-F51C9430D26A}"/>
              </a:ext>
            </a:extLst>
          </p:cNvPr>
          <p:cNvSpPr/>
          <p:nvPr/>
        </p:nvSpPr>
        <p:spPr>
          <a:xfrm>
            <a:off x="1911575" y="1032632"/>
            <a:ext cx="10153574" cy="522001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1º </a:t>
            </a:r>
            <a:r>
              <a:rPr lang="es-ES" sz="2000" b="1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Expertos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GeoSlab703 Lt BT Light" charset="0"/>
                <a:cs typeface="GeoSlab703 Lt BT Light" charset="0"/>
              </a:rPr>
              <a:t> </a:t>
            </a: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Somos expertos en tecnologías empresariales de cualquier ámbito: Comunicaciones, Software, Sistemas e Industria.                                    </a:t>
            </a:r>
            <a:r>
              <a:rPr lang="es-ES" sz="1400" dirty="0">
                <a:latin typeface="Myriad Pro" charset="0"/>
                <a:ea typeface="Myriad Pro" charset="0"/>
                <a:cs typeface="Myriad Pro" charset="0"/>
              </a:rPr>
              <a:t>Única empresa de la Comunidad Valenciana que ha implantado una Smart City, con 14 verticales integrados en una Plataforma Smart City (entorno </a:t>
            </a:r>
            <a:r>
              <a:rPr lang="es-ES" sz="1400" dirty="0" err="1">
                <a:latin typeface="Myriad Pro" charset="0"/>
                <a:ea typeface="Myriad Pro" charset="0"/>
                <a:cs typeface="Myriad Pro" charset="0"/>
              </a:rPr>
              <a:t>Fiware</a:t>
            </a:r>
            <a:r>
              <a:rPr lang="es-ES" sz="1400" dirty="0">
                <a:latin typeface="Myriad Pro" charset="0"/>
                <a:ea typeface="Myriad Pro" charset="0"/>
                <a:cs typeface="Myriad Pro" charset="0"/>
              </a:rPr>
              <a:t>) entre ellos un sistema para la Gestión y control del Servicio de Recogida de Residuos.</a:t>
            </a:r>
          </a:p>
          <a:p>
            <a:pPr algn="just">
              <a:lnSpc>
                <a:spcPct val="150000"/>
              </a:lnSpc>
            </a:pP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2º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s-ES" sz="2000" b="1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Equipo</a:t>
            </a: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 Contamos con un equipo de especialistas que sumados aportan una visión integral de la empresa</a:t>
            </a:r>
          </a:p>
          <a:p>
            <a:pPr algn="just">
              <a:lnSpc>
                <a:spcPct val="150000"/>
              </a:lnSpc>
            </a:pP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3º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s-ES" sz="2000" b="1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Rentabilidad</a:t>
            </a: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Buscamos la entrega de valor a corto, calculando el impacto en ROI de cada decisión</a:t>
            </a:r>
          </a:p>
          <a:p>
            <a:pPr algn="just">
              <a:lnSpc>
                <a:spcPct val="150000"/>
              </a:lnSpc>
            </a:pP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4º </a:t>
            </a:r>
            <a:r>
              <a:rPr lang="es-ES" sz="2000" b="1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Cercanía</a:t>
            </a: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Apostamos por la cercanía y el trato directo.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b="1" dirty="0"/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851603" y="6259081"/>
            <a:ext cx="11340397" cy="25475"/>
          </a:xfrm>
          <a:prstGeom prst="line">
            <a:avLst/>
          </a:prstGeom>
          <a:ln>
            <a:solidFill>
              <a:srgbClr val="C03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>
            <a:off x="821539" y="4741839"/>
            <a:ext cx="1021138" cy="102113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5" y="4870266"/>
            <a:ext cx="816864" cy="81381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3" y="1081865"/>
            <a:ext cx="816864" cy="813816"/>
          </a:xfrm>
          <a:prstGeom prst="rect">
            <a:avLst/>
          </a:prstGeom>
        </p:spPr>
      </p:pic>
      <p:sp>
        <p:nvSpPr>
          <p:cNvPr id="18" name="Elipse 17"/>
          <p:cNvSpPr/>
          <p:nvPr/>
        </p:nvSpPr>
        <p:spPr>
          <a:xfrm>
            <a:off x="821539" y="3597478"/>
            <a:ext cx="1021138" cy="102113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>
            <a:off x="821539" y="2453118"/>
            <a:ext cx="1021138" cy="102113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Elipse 19"/>
          <p:cNvSpPr/>
          <p:nvPr/>
        </p:nvSpPr>
        <p:spPr>
          <a:xfrm>
            <a:off x="821539" y="975350"/>
            <a:ext cx="1021138" cy="102113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0" y="2549009"/>
            <a:ext cx="813816" cy="8138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3" y="3674364"/>
            <a:ext cx="816864" cy="81381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54B4461-3FE7-424D-A1C5-A96D0A672E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013" y="6383250"/>
            <a:ext cx="1269737" cy="32838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F8B0754-351A-4DD0-AF37-5DBE341B31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88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Resultado de imagen de rnb">
            <a:extLst>
              <a:ext uri="{FF2B5EF4-FFF2-40B4-BE49-F238E27FC236}">
                <a16:creationId xmlns:a16="http://schemas.microsoft.com/office/drawing/2014/main" id="{0F037AEB-25EE-43D2-9641-FA835FF0A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205" y="4166715"/>
            <a:ext cx="1148848" cy="114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53D0263C-20AA-40E4-A7E9-12BBBBE10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63" y="332715"/>
            <a:ext cx="95634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3600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1. Nunsys: </a:t>
            </a:r>
            <a:r>
              <a:rPr lang="es-ES" altLang="es-ES" sz="3600" dirty="0">
                <a:solidFill>
                  <a:srgbClr val="595959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Soluciones a medida</a:t>
            </a:r>
            <a:endParaRPr lang="en-US" altLang="es-ES" sz="3600" dirty="0">
              <a:solidFill>
                <a:srgbClr val="595959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pic>
        <p:nvPicPr>
          <p:cNvPr id="3074" name="Picture 2" descr="Resultado de imagen de srg global">
            <a:extLst>
              <a:ext uri="{FF2B5EF4-FFF2-40B4-BE49-F238E27FC236}">
                <a16:creationId xmlns:a16="http://schemas.microsoft.com/office/drawing/2014/main" id="{2E94775C-FDD2-40AC-B263-89FFDB24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265" y="1646647"/>
            <a:ext cx="1917174" cy="73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goldcar">
            <a:extLst>
              <a:ext uri="{FF2B5EF4-FFF2-40B4-BE49-F238E27FC236}">
                <a16:creationId xmlns:a16="http://schemas.microsoft.com/office/drawing/2014/main" id="{23A6FCBF-3118-4937-AD8C-E43703C14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67" y="1649560"/>
            <a:ext cx="1409355" cy="7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n de stadler rail">
            <a:extLst>
              <a:ext uri="{FF2B5EF4-FFF2-40B4-BE49-F238E27FC236}">
                <a16:creationId xmlns:a16="http://schemas.microsoft.com/office/drawing/2014/main" id="{D7BDB5ED-12AB-4095-A83E-3BBE9EF56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09" y="2802364"/>
            <a:ext cx="1917174" cy="127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ado de imagen de zumex">
            <a:extLst>
              <a:ext uri="{FF2B5EF4-FFF2-40B4-BE49-F238E27FC236}">
                <a16:creationId xmlns:a16="http://schemas.microsoft.com/office/drawing/2014/main" id="{1CF00C9A-D82B-42CD-B193-A428969D7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232" y="3126545"/>
            <a:ext cx="1258795" cy="54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n de hinojosa grupo">
            <a:extLst>
              <a:ext uri="{FF2B5EF4-FFF2-40B4-BE49-F238E27FC236}">
                <a16:creationId xmlns:a16="http://schemas.microsoft.com/office/drawing/2014/main" id="{E1C64644-B629-4BBC-AA54-B8786135F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439" y="4413605"/>
            <a:ext cx="2263941" cy="74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esultado de imagen de northgate">
            <a:extLst>
              <a:ext uri="{FF2B5EF4-FFF2-40B4-BE49-F238E27FC236}">
                <a16:creationId xmlns:a16="http://schemas.microsoft.com/office/drawing/2014/main" id="{7CC2E9A1-373B-4AB2-8D9C-E6386CC81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89" y="3200192"/>
            <a:ext cx="1935609" cy="46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Resultado de imagen de barcelo hotel group">
            <a:extLst>
              <a:ext uri="{FF2B5EF4-FFF2-40B4-BE49-F238E27FC236}">
                <a16:creationId xmlns:a16="http://schemas.microsoft.com/office/drawing/2014/main" id="{BC134A83-AA06-4042-B520-7DFDB3E28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861" y="1478327"/>
            <a:ext cx="1004679" cy="100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5706301-4DF7-469B-8929-CA66991737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7704" y="3170978"/>
            <a:ext cx="1573882" cy="53712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8933E4A-8751-4AE1-B759-7CB6733706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8926" y="4411051"/>
            <a:ext cx="1768878" cy="737887"/>
          </a:xfrm>
          <a:prstGeom prst="rect">
            <a:avLst/>
          </a:prstGeom>
        </p:spPr>
      </p:pic>
      <p:pic>
        <p:nvPicPr>
          <p:cNvPr id="2" name="Imagen 2">
            <a:extLst>
              <a:ext uri="{FF2B5EF4-FFF2-40B4-BE49-F238E27FC236}">
                <a16:creationId xmlns:a16="http://schemas.microsoft.com/office/drawing/2014/main" id="{B50DEF37-C54F-4013-8455-78B966CF66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3419" y="4075373"/>
            <a:ext cx="1924050" cy="1543050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6C404685-8D60-435F-85AB-839E52BE46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01973" y="1520804"/>
            <a:ext cx="2009775" cy="10191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C1E4E66-081C-40E5-9B4B-044222E604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013" y="6383250"/>
            <a:ext cx="1269737" cy="32838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DC1B928-0BF8-4803-A10C-7B396011ACF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D3D53FA0-992E-4B6A-81E1-E8408DE59056}"/>
              </a:ext>
            </a:extLst>
          </p:cNvPr>
          <p:cNvCxnSpPr/>
          <p:nvPr/>
        </p:nvCxnSpPr>
        <p:spPr>
          <a:xfrm flipV="1">
            <a:off x="851603" y="6259081"/>
            <a:ext cx="11340397" cy="25475"/>
          </a:xfrm>
          <a:prstGeom prst="line">
            <a:avLst/>
          </a:prstGeom>
          <a:ln>
            <a:solidFill>
              <a:srgbClr val="C03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39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(castellano) v2.1" id="{23613C43-5463-4757-B9CF-42423B874446}" vid="{E6C2EC38-EF46-453E-B154-73296EFA8A0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3237</TotalTime>
  <Words>1612</Words>
  <Application>Microsoft Office PowerPoint</Application>
  <PresentationFormat>Panorámica</PresentationFormat>
  <Paragraphs>316</Paragraphs>
  <Slides>30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2" baseType="lpstr">
      <vt:lpstr>Arial</vt:lpstr>
      <vt:lpstr>Calibri</vt:lpstr>
      <vt:lpstr>Calibri Light</vt:lpstr>
      <vt:lpstr>Century Gothic</vt:lpstr>
      <vt:lpstr>GeoSlab703 Lt BT Light</vt:lpstr>
      <vt:lpstr>GeoSlab703 Md BT Medium</vt:lpstr>
      <vt:lpstr>IBMPlexMono,  Courier New</vt:lpstr>
      <vt:lpstr>Myriad Pro</vt:lpstr>
      <vt:lpstr>Symbol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Primer reto</vt:lpstr>
      <vt:lpstr>Próximos pasos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Isabel Ortega | NUNSYS</dc:creator>
  <cp:lastModifiedBy>Jorge Capel | NUNSYS</cp:lastModifiedBy>
  <cp:revision>72</cp:revision>
  <dcterms:created xsi:type="dcterms:W3CDTF">2019-10-22T08:25:17Z</dcterms:created>
  <dcterms:modified xsi:type="dcterms:W3CDTF">2021-11-02T11:26:39Z</dcterms:modified>
</cp:coreProperties>
</file>